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9"/>
  </p:notesMasterIdLst>
  <p:sldIdLst>
    <p:sldId id="256" r:id="rId2"/>
    <p:sldId id="312" r:id="rId3"/>
    <p:sldId id="307" r:id="rId4"/>
    <p:sldId id="308" r:id="rId5"/>
    <p:sldId id="309" r:id="rId6"/>
    <p:sldId id="311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6" r:id="rId17"/>
    <p:sldId id="322" r:id="rId18"/>
    <p:sldId id="323" r:id="rId19"/>
    <p:sldId id="324" r:id="rId20"/>
    <p:sldId id="325" r:id="rId21"/>
    <p:sldId id="327" r:id="rId22"/>
    <p:sldId id="328" r:id="rId23"/>
    <p:sldId id="329" r:id="rId24"/>
    <p:sldId id="330" r:id="rId25"/>
    <p:sldId id="331" r:id="rId26"/>
    <p:sldId id="332" r:id="rId27"/>
    <p:sldId id="333" r:id="rId28"/>
    <p:sldId id="334" r:id="rId29"/>
    <p:sldId id="335" r:id="rId30"/>
    <p:sldId id="341" r:id="rId31"/>
    <p:sldId id="342" r:id="rId32"/>
    <p:sldId id="343" r:id="rId33"/>
    <p:sldId id="336" r:id="rId34"/>
    <p:sldId id="337" r:id="rId35"/>
    <p:sldId id="338" r:id="rId36"/>
    <p:sldId id="339" r:id="rId37"/>
    <p:sldId id="340" r:id="rId38"/>
    <p:sldId id="344" r:id="rId39"/>
    <p:sldId id="345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5" r:id="rId50"/>
    <p:sldId id="356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365" r:id="rId60"/>
    <p:sldId id="366" r:id="rId61"/>
    <p:sldId id="367" r:id="rId62"/>
    <p:sldId id="368" r:id="rId63"/>
    <p:sldId id="369" r:id="rId64"/>
    <p:sldId id="370" r:id="rId65"/>
    <p:sldId id="371" r:id="rId66"/>
    <p:sldId id="372" r:id="rId67"/>
    <p:sldId id="373" r:id="rId68"/>
    <p:sldId id="374" r:id="rId69"/>
    <p:sldId id="375" r:id="rId70"/>
    <p:sldId id="376" r:id="rId71"/>
    <p:sldId id="377" r:id="rId72"/>
    <p:sldId id="378" r:id="rId73"/>
    <p:sldId id="379" r:id="rId74"/>
    <p:sldId id="380" r:id="rId75"/>
    <p:sldId id="381" r:id="rId76"/>
    <p:sldId id="382" r:id="rId77"/>
    <p:sldId id="265" r:id="rId78"/>
  </p:sldIdLst>
  <p:sldSz cx="18288000" cy="10287000"/>
  <p:notesSz cx="6858000" cy="9144000"/>
  <p:embeddedFontLst>
    <p:embeddedFont>
      <p:font typeface="LG스마트체 Regular" panose="020B0600000101010101" pitchFamily="50" charset="-127"/>
      <p:regular r:id="rId80"/>
    </p:embeddedFont>
    <p:embeddedFont>
      <p:font typeface="Consolas" panose="020B0609020204030204" pitchFamily="49" charset="0"/>
      <p:regular r:id="rId81"/>
      <p:bold r:id="rId82"/>
      <p:italic r:id="rId83"/>
      <p:boldItalic r:id="rId84"/>
    </p:embeddedFont>
    <p:embeddedFont>
      <p:font typeface="LG스마트체2.0 SemiBold" panose="020B0600000101010101" pitchFamily="50" charset="-127"/>
      <p:bold r:id="rId85"/>
    </p:embeddedFont>
    <p:embeddedFont>
      <p:font typeface="맑은 고딕" panose="020B0503020000020004" pitchFamily="50" charset="-127"/>
      <p:regular r:id="rId86"/>
      <p:bold r:id="rId87"/>
    </p:embeddedFont>
    <p:embeddedFont>
      <p:font typeface="LG스마트체 SemiBold" panose="020B0600000101010101" pitchFamily="50" charset="-127"/>
      <p:bold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LG스마트체2.0 Regular" panose="020B0600000101010101" pitchFamily="50" charset="-127"/>
      <p:regular r:id="rId93"/>
    </p:embeddedFont>
    <p:embeddedFont>
      <p:font typeface="Impact" panose="020B0806030902050204" pitchFamily="34" charset="0"/>
      <p:regular r:id="rId9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2187C99-91DD-44E7-A1B6-40AB1567729C}">
          <p14:sldIdLst>
            <p14:sldId id="256"/>
          </p14:sldIdLst>
        </p14:section>
        <p14:section name="개발환경 설정" id="{00A8FDA5-8AAD-4FBC-BD3D-12229C6FE407}">
          <p14:sldIdLst>
            <p14:sldId id="312"/>
            <p14:sldId id="307"/>
            <p14:sldId id="308"/>
            <p14:sldId id="309"/>
            <p14:sldId id="311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6"/>
            <p14:sldId id="322"/>
            <p14:sldId id="323"/>
            <p14:sldId id="324"/>
            <p14:sldId id="325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41"/>
            <p14:sldId id="342"/>
            <p14:sldId id="343"/>
            <p14:sldId id="336"/>
            <p14:sldId id="337"/>
            <p14:sldId id="338"/>
            <p14:sldId id="339"/>
            <p14:sldId id="340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</p14:sldIdLst>
        </p14:section>
        <p14:section name="webOS와 스마트 팜" id="{72CCA75F-0951-4063-B870-467EF862DB9E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동훈/선임연구원/SW Documentation파트(hooniee.lee@lge.com)" initials="이D" lastIdx="3" clrIdx="0">
    <p:extLst>
      <p:ext uri="{19B8F6BF-5375-455C-9EA6-DF929625EA0E}">
        <p15:presenceInfo xmlns:p15="http://schemas.microsoft.com/office/powerpoint/2012/main" userId="S-1-5-21-2543426832-1914326140-3112152631-67319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34"/>
    <a:srgbClr val="C00000"/>
    <a:srgbClr val="FCB6C2"/>
    <a:srgbClr val="248C3D"/>
    <a:srgbClr val="F6F4EF"/>
    <a:srgbClr val="3977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3410" autoAdjust="0"/>
  </p:normalViewPr>
  <p:slideViewPr>
    <p:cSldViewPr>
      <p:cViewPr varScale="1">
        <p:scale>
          <a:sx n="61" d="100"/>
          <a:sy n="61" d="100"/>
        </p:scale>
        <p:origin x="42" y="9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commentAuthors" Target="commentAuthor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font" Target="fonts/font15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4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69328-47E5-4670-AC66-C1B7A8B2B5A4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71EE03-42B6-44FC-AAC2-D0D41E3938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018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980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30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229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272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468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852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271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010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448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088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0183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190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411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878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98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0576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1876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152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363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3178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519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181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15542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3450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4296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837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5621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88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2747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0935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8610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0460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66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04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3207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42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7790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3732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3399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2429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9515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7016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66545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479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2969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2680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245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0381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7246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6249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5511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0350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6242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7533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695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7478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0797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662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215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95885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5413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0125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329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Enact</a:t>
            </a:r>
            <a:r>
              <a:rPr lang="en-US" altLang="ko-KR" baseline="0" dirty="0" smtClean="0"/>
              <a:t> Framework</a:t>
            </a:r>
            <a:r>
              <a:rPr lang="ko-KR" altLang="en-US" baseline="0" dirty="0" smtClean="0"/>
              <a:t>이 </a:t>
            </a:r>
            <a:r>
              <a:rPr lang="ko-KR" altLang="en-US" baseline="0" dirty="0" err="1" smtClean="0"/>
              <a:t>무엇인기</a:t>
            </a:r>
            <a:endParaRPr lang="en-US" altLang="ko-KR" baseline="0" dirty="0" smtClean="0"/>
          </a:p>
          <a:p>
            <a:r>
              <a:rPr lang="en-US" altLang="ko-KR" baseline="0" dirty="0" smtClean="0"/>
              <a:t>Enact Framework</a:t>
            </a:r>
            <a:r>
              <a:rPr lang="ko-KR" altLang="en-US" baseline="0" dirty="0" smtClean="0"/>
              <a:t>이 왜 중요한지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5093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96960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032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83411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285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8992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8084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0246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15974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672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973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1EE03-42B6-44FC-AAC2-D0D41E39386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84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www.npmjs.com/package/@webos-tools/cli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103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ebosose/build-webos/releases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webosose.org/docs/tools/sdk/sdk-download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virtualbox.org/" TargetMode="External"/><Relationship Id="rId5" Type="http://schemas.openxmlformats.org/officeDocument/2006/relationships/hyperlink" Target="https://nodejs.org/download/release/v16.20.2/" TargetMode="External"/><Relationship Id="rId4" Type="http://schemas.openxmlformats.org/officeDocument/2006/relationships/hyperlink" Target="https://git-scm.com/downloads/wi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54617">
            <a:off x="9289505" y="-1441400"/>
            <a:ext cx="7934707" cy="13691357"/>
            <a:chOff x="0" y="0"/>
            <a:chExt cx="1394584" cy="36059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4584" cy="3605954"/>
            </a:xfrm>
            <a:custGeom>
              <a:avLst/>
              <a:gdLst/>
              <a:ahLst/>
              <a:cxnLst/>
              <a:rect l="l" t="t" r="r" b="b"/>
              <a:pathLst>
                <a:path w="1394584" h="3605954">
                  <a:moveTo>
                    <a:pt x="0" y="0"/>
                  </a:moveTo>
                  <a:lnTo>
                    <a:pt x="1394584" y="0"/>
                  </a:lnTo>
                  <a:lnTo>
                    <a:pt x="1394584" y="3605954"/>
                  </a:lnTo>
                  <a:lnTo>
                    <a:pt x="0" y="36059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4584" cy="3644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2491976"/>
            <a:ext cx="1028700" cy="3315980"/>
            <a:chOff x="0" y="0"/>
            <a:chExt cx="270933" cy="8733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73344"/>
            </a:xfrm>
            <a:custGeom>
              <a:avLst/>
              <a:gdLst/>
              <a:ahLst/>
              <a:cxnLst/>
              <a:rect l="l" t="t" r="r" b="b"/>
              <a:pathLst>
                <a:path w="270933" h="873344">
                  <a:moveTo>
                    <a:pt x="0" y="0"/>
                  </a:moveTo>
                  <a:lnTo>
                    <a:pt x="270933" y="0"/>
                  </a:lnTo>
                  <a:lnTo>
                    <a:pt x="270933" y="873344"/>
                  </a:lnTo>
                  <a:lnTo>
                    <a:pt x="0" y="87334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911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>
                <a:solidFill>
                  <a:srgbClr val="C00000"/>
                </a:solidFill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7637160" y="5181600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80"/>
                </a:lnTo>
                <a:lnTo>
                  <a:pt x="0" y="2729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그룹 15"/>
          <p:cNvGrpSpPr/>
          <p:nvPr/>
        </p:nvGrpSpPr>
        <p:grpSpPr>
          <a:xfrm>
            <a:off x="1905000" y="2618090"/>
            <a:ext cx="5989270" cy="5400000"/>
            <a:chOff x="2133656" y="2530076"/>
            <a:chExt cx="5989270" cy="5400000"/>
          </a:xfrm>
        </p:grpSpPr>
        <p:sp>
          <p:nvSpPr>
            <p:cNvPr id="13" name="AutoShape 13"/>
            <p:cNvSpPr/>
            <p:nvPr/>
          </p:nvSpPr>
          <p:spPr>
            <a:xfrm rot="3487" flipV="1">
              <a:off x="2133656" y="7519905"/>
              <a:ext cx="5714921" cy="15654"/>
            </a:xfrm>
            <a:prstGeom prst="line">
              <a:avLst/>
            </a:prstGeom>
            <a:ln w="38100" cap="flat">
              <a:solidFill>
                <a:srgbClr val="243E4D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14" name="Picture 2" descr="File:LG Beanbird.png - Wikipedi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926" y="2530076"/>
              <a:ext cx="5400000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10418136" y="3520008"/>
            <a:ext cx="6669270" cy="2287947"/>
            <a:chOff x="11733030" y="3530280"/>
            <a:chExt cx="6669270" cy="2287947"/>
          </a:xfrm>
        </p:grpSpPr>
        <p:sp>
          <p:nvSpPr>
            <p:cNvPr id="10" name="TextBox 10"/>
            <p:cNvSpPr txBox="1"/>
            <p:nvPr/>
          </p:nvSpPr>
          <p:spPr>
            <a:xfrm>
              <a:off x="12039600" y="4817953"/>
              <a:ext cx="6362700" cy="10002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ko-KR" altLang="en-US" sz="6500" b="1" dirty="0" smtClean="0">
                  <a:solidFill>
                    <a:srgbClr val="000000"/>
                  </a:solidFill>
                  <a:latin typeface="LG스마트체2.0 SemiBold" panose="020B0600000101010101" pitchFamily="50" charset="-127"/>
                  <a:ea typeface="LG스마트체2.0 SemiBold" panose="020B0600000101010101" pitchFamily="50" charset="-127"/>
                </a:rPr>
                <a:t>개발환경 설정</a:t>
              </a:r>
              <a:endParaRPr lang="en-US" altLang="ko-KR" sz="6500" b="1" dirty="0" smtClean="0">
                <a:solidFill>
                  <a:srgbClr val="000000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endParaRPr>
            </a:p>
          </p:txBody>
        </p:sp>
        <p:pic>
          <p:nvPicPr>
            <p:cNvPr id="15" name="Picture 2" descr="C:\Users\hooniee.lee\AppData\Local\Temp\SNAGHTML249cab13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3030" y="3530280"/>
              <a:ext cx="3752219" cy="1300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ko-KR" altLang="en-US" dirty="0" smtClean="0"/>
              <a:t>에뮬레이터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6552000" y="2628000"/>
            <a:ext cx="9115176" cy="5165628"/>
            <a:chOff x="3129075" y="1643504"/>
            <a:chExt cx="9115176" cy="5165628"/>
          </a:xfrm>
        </p:grpSpPr>
        <p:sp>
          <p:nvSpPr>
            <p:cNvPr id="23" name="직사각형 22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에뮬레이터 설치 및 확인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354356" y="2150293"/>
              <a:ext cx="8889895" cy="46588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설치하기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VirtualBox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설치 파일을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내려받아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/>
              </a:r>
              <a:b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</a:b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설치 진행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(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모두 기본값으로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)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환경변수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(Windows)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</a:p>
          </p:txBody>
        </p:sp>
      </p:grp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1062" y="3258467"/>
            <a:ext cx="3748726" cy="294647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7136976" y="6921460"/>
            <a:ext cx="84028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 /m PATH "C:\Program Files\Oracle\</a:t>
            </a:r>
            <a:r>
              <a:rPr lang="en-US" altLang="ko-K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VirtualBox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;%PATH%" 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setx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 PATH "C:\Program Files\Oracle\</a:t>
            </a:r>
            <a:r>
              <a:rPr lang="en-US" altLang="ko-KR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VirtualBox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;%PATH%" </a:t>
            </a:r>
            <a:endParaRPr lang="ko-KR" altLang="en-US" sz="2000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599" y="7802226"/>
            <a:ext cx="5983333" cy="131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9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35359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ko-KR" altLang="en-US" dirty="0" smtClean="0"/>
              <a:t>에뮬레이터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073" y="5948532"/>
            <a:ext cx="7032124" cy="330976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그룹 4"/>
          <p:cNvGrpSpPr/>
          <p:nvPr/>
        </p:nvGrpSpPr>
        <p:grpSpPr>
          <a:xfrm>
            <a:off x="6552000" y="2628000"/>
            <a:ext cx="9145200" cy="3257563"/>
            <a:chOff x="7620000" y="4806449"/>
            <a:chExt cx="9145200" cy="3257563"/>
          </a:xfrm>
        </p:grpSpPr>
        <p:grpSp>
          <p:nvGrpSpPr>
            <p:cNvPr id="24" name="그룹 23"/>
            <p:cNvGrpSpPr/>
            <p:nvPr/>
          </p:nvGrpSpPr>
          <p:grpSpPr>
            <a:xfrm>
              <a:off x="7620000" y="4806449"/>
              <a:ext cx="9115176" cy="2857304"/>
              <a:chOff x="3129075" y="1643504"/>
              <a:chExt cx="9115176" cy="2857304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3129075" y="1643504"/>
                <a:ext cx="4010869" cy="446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300" b="1" dirty="0" smtClean="0">
                    <a:solidFill>
                      <a:srgbClr val="A500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| </a:t>
                </a:r>
                <a:r>
                  <a:rPr lang="ko-KR" altLang="en-US" sz="2300" b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에뮬레이터 설치 및 확인</a:t>
                </a:r>
                <a:endParaRPr lang="ko-KR" altLang="en-US" sz="23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3354356" y="2150293"/>
                <a:ext cx="8889895" cy="2350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이미지 준비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err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webOS</a:t>
                </a: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OSE </a:t>
                </a:r>
                <a:r>
                  <a:rPr lang="ko-KR" altLang="en-US" sz="2000" dirty="0" err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깃허브에서</a:t>
                </a: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  <a:r>
                  <a:rPr lang="en-US" altLang="ko-KR" sz="2000" dirty="0"/>
                  <a:t>webos-image-qemux86-64-master-*.</a:t>
                </a:r>
                <a:r>
                  <a:rPr lang="en-US" altLang="ko-KR" sz="2000" dirty="0" err="1"/>
                  <a:t>wic.vmdk</a:t>
                </a:r>
                <a:r>
                  <a:rPr lang="en-US" altLang="ko-KR" sz="2000" dirty="0"/>
                  <a:t> </a:t>
                </a:r>
                <a:r>
                  <a:rPr lang="ko-KR" altLang="en-US" sz="2000" dirty="0" smtClean="0"/>
                  <a:t>파일 다운로드</a:t>
                </a:r>
                <a:endPara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가상 머신 생성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</a:p>
            </p:txBody>
          </p:sp>
        </p:grpSp>
        <p:pic>
          <p:nvPicPr>
            <p:cNvPr id="37" name="그림 36"/>
            <p:cNvPicPr>
              <a:picLocks noChangeAspect="1"/>
            </p:cNvPicPr>
            <p:nvPr/>
          </p:nvPicPr>
          <p:blipFill rotWithShape="1">
            <a:blip r:embed="rId5"/>
            <a:srcRect b="88742"/>
            <a:stretch/>
          </p:blipFill>
          <p:spPr>
            <a:xfrm>
              <a:off x="8203286" y="7244093"/>
              <a:ext cx="8561914" cy="819919"/>
            </a:xfrm>
            <a:prstGeom prst="rect">
              <a:avLst/>
            </a:prstGeom>
          </p:spPr>
        </p:pic>
      </p:grpSp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0301" y="6288052"/>
            <a:ext cx="5477099" cy="12938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395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ko-KR" altLang="en-US" dirty="0" smtClean="0"/>
              <a:t>에뮬레이터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1472310"/>
            <a:chOff x="3129075" y="1643504"/>
            <a:chExt cx="9115176" cy="1472310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에뮬레이터 설치 및 확인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965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가상 머신 생성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b="76565"/>
          <a:stretch/>
        </p:blipFill>
        <p:spPr>
          <a:xfrm>
            <a:off x="7092000" y="3780000"/>
            <a:ext cx="9377059" cy="121844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5084939"/>
            <a:ext cx="8539636" cy="39447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784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ko-KR" altLang="en-US" dirty="0" smtClean="0"/>
              <a:t>에뮬레이터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1522452"/>
            <a:chOff x="3129075" y="1643504"/>
            <a:chExt cx="9115176" cy="1522452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에뮬레이터 설치 및 확인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가상 머신 생성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b="83447"/>
          <a:stretch/>
        </p:blipFill>
        <p:spPr>
          <a:xfrm>
            <a:off x="7092000" y="3780000"/>
            <a:ext cx="8917450" cy="84388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488" y="4756722"/>
            <a:ext cx="8169879" cy="381577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904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ko-KR" altLang="en-US" dirty="0" smtClean="0"/>
              <a:t>에뮬레이터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1522452"/>
            <a:chOff x="3129075" y="1643504"/>
            <a:chExt cx="9115176" cy="1522452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에뮬레이터 설치 및 확인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가상 머신 생성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000" y="3780000"/>
            <a:ext cx="8191398" cy="540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4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ko-KR" altLang="en-US" dirty="0" smtClean="0"/>
              <a:t>에뮬레이터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1522452"/>
            <a:chOff x="3129075" y="1643504"/>
            <a:chExt cx="9115176" cy="1522452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에뮬레이터 설치 및 확인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가상 머신 생성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092000" y="3780000"/>
            <a:ext cx="8491447" cy="677872"/>
            <a:chOff x="7081320" y="5123811"/>
            <a:chExt cx="7147967" cy="570622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1320" y="5123811"/>
              <a:ext cx="7147967" cy="290675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76271" y="5423364"/>
              <a:ext cx="2910765" cy="271069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6527" y="4787311"/>
            <a:ext cx="7338673" cy="44314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969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ko-KR" altLang="en-US" dirty="0" smtClean="0"/>
              <a:t>에뮬레이터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1522452"/>
            <a:chOff x="3129075" y="1643504"/>
            <a:chExt cx="9115176" cy="1522452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에뮬레이터 설치 및 확인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가상 머신 설정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317" y="3808135"/>
            <a:ext cx="7540215" cy="55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4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ko-KR" altLang="en-US" dirty="0" smtClean="0"/>
              <a:t>에뮬레이터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1522452"/>
            <a:chOff x="3129075" y="1643504"/>
            <a:chExt cx="9115176" cy="1522452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에뮬레이터 설치 및 확인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가상 머신 설정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r="31882" b="20975"/>
          <a:stretch/>
        </p:blipFill>
        <p:spPr>
          <a:xfrm>
            <a:off x="7092000" y="3779999"/>
            <a:ext cx="5941216" cy="479250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t="80071"/>
          <a:stretch/>
        </p:blipFill>
        <p:spPr>
          <a:xfrm>
            <a:off x="9060885" y="6591300"/>
            <a:ext cx="7779315" cy="10780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131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ko-KR" altLang="en-US" dirty="0" smtClean="0"/>
              <a:t>에뮬레이터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1522452"/>
            <a:chOff x="3129075" y="1643504"/>
            <a:chExt cx="9115176" cy="1522452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에뮬레이터 설치 및 확인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가상 머신 설정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602" y="3806242"/>
            <a:ext cx="6033610" cy="484245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b="13698"/>
          <a:stretch/>
        </p:blipFill>
        <p:spPr>
          <a:xfrm>
            <a:off x="9539517" y="6972300"/>
            <a:ext cx="6999685" cy="1524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938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ko-KR" altLang="en-US" dirty="0" smtClean="0"/>
              <a:t>에뮬레이터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1522452"/>
            <a:chOff x="3129075" y="1643504"/>
            <a:chExt cx="9115176" cy="1522452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에뮬레이터 설치 및 확인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가상 머신 설정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3771899"/>
            <a:ext cx="6017294" cy="452872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b="11368"/>
          <a:stretch/>
        </p:blipFill>
        <p:spPr>
          <a:xfrm>
            <a:off x="9296400" y="5867757"/>
            <a:ext cx="7339431" cy="22789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185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이등변 삼각형 16"/>
          <p:cNvSpPr/>
          <p:nvPr/>
        </p:nvSpPr>
        <p:spPr>
          <a:xfrm>
            <a:off x="0" y="6003388"/>
            <a:ext cx="14554200" cy="4283612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/>
        </p:nvSpPr>
        <p:spPr>
          <a:xfrm>
            <a:off x="0" y="7286916"/>
            <a:ext cx="10186906" cy="3000084"/>
          </a:xfrm>
          <a:prstGeom prst="triangle">
            <a:avLst>
              <a:gd name="adj" fmla="val 0"/>
            </a:avLst>
          </a:prstGeom>
          <a:solidFill>
            <a:srgbClr val="243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805906">
            <a:off x="1159" y="2025722"/>
            <a:ext cx="6044986" cy="7664007"/>
          </a:xfrm>
          <a:custGeom>
            <a:avLst/>
            <a:gdLst/>
            <a:ahLst/>
            <a:cxnLst/>
            <a:rect l="l" t="t" r="r" b="b"/>
            <a:pathLst>
              <a:path w="6044986" h="7664007">
                <a:moveTo>
                  <a:pt x="0" y="0"/>
                </a:moveTo>
                <a:lnTo>
                  <a:pt x="6044985" y="0"/>
                </a:lnTo>
                <a:lnTo>
                  <a:pt x="6044985" y="7664007"/>
                </a:lnTo>
                <a:lnTo>
                  <a:pt x="0" y="766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A6DB5DC-6984-4FDE-B64E-BD10AA2E52A4}"/>
              </a:ext>
            </a:extLst>
          </p:cNvPr>
          <p:cNvSpPr txBox="1"/>
          <p:nvPr/>
        </p:nvSpPr>
        <p:spPr>
          <a:xfrm>
            <a:off x="8001000" y="4643401"/>
            <a:ext cx="8063105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000" dirty="0" err="1" smtClean="0">
                <a:solidFill>
                  <a:srgbClr val="6B6B6B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webOS</a:t>
            </a:r>
            <a:r>
              <a:rPr lang="en-US" altLang="ko-KR" sz="5000" dirty="0" smtClean="0">
                <a:solidFill>
                  <a:srgbClr val="6B6B6B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OSE </a:t>
            </a:r>
            <a:r>
              <a:rPr lang="ko-KR" altLang="en-US" sz="5000" dirty="0" smtClean="0">
                <a:solidFill>
                  <a:srgbClr val="6B6B6B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개발환경 설정 </a:t>
            </a:r>
            <a:r>
              <a:rPr lang="en-US" altLang="ko-KR" sz="5000" dirty="0" smtClean="0">
                <a:solidFill>
                  <a:srgbClr val="6B6B6B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1</a:t>
            </a:r>
            <a:endParaRPr lang="ko-KR" altLang="en-US" sz="5000" dirty="0">
              <a:solidFill>
                <a:srgbClr val="6B6B6B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897086" y="4000769"/>
            <a:ext cx="492443" cy="492443"/>
            <a:chOff x="8382000" y="3393271"/>
            <a:chExt cx="492443" cy="492443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C0D43A74-14A0-42C7-AE9B-D2526645FC21}"/>
                </a:ext>
              </a:extLst>
            </p:cNvPr>
            <p:cNvSpPr/>
            <p:nvPr/>
          </p:nvSpPr>
          <p:spPr>
            <a:xfrm>
              <a:off x="8382000" y="3393271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latin typeface="Impact" panose="020B0806030902050204" pitchFamily="34" charset="0"/>
                <a:ea typeface="LG스마트체2.0 Semi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1CC1392-5358-4C1E-89CE-D8F3BE536055}"/>
                </a:ext>
              </a:extLst>
            </p:cNvPr>
            <p:cNvSpPr txBox="1"/>
            <p:nvPr/>
          </p:nvSpPr>
          <p:spPr>
            <a:xfrm>
              <a:off x="8543015" y="3404968"/>
              <a:ext cx="157853" cy="4616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altLang="ko-KR" sz="3000" dirty="0" smtClean="0">
                  <a:solidFill>
                    <a:schemeClr val="bg1"/>
                  </a:solidFill>
                  <a:latin typeface="Impact" panose="020B0806030902050204" pitchFamily="34" charset="0"/>
                  <a:ea typeface="LG스마트체2.0 SemiBold" panose="020B0600000101010101" pitchFamily="50" charset="-127"/>
                </a:rPr>
                <a:t>1</a:t>
              </a:r>
              <a:endParaRPr lang="ko-KR" altLang="en-US" sz="3000" dirty="0">
                <a:solidFill>
                  <a:schemeClr val="bg1"/>
                </a:solidFill>
                <a:latin typeface="Impact" panose="020B0806030902050204" pitchFamily="34" charset="0"/>
                <a:ea typeface="LG스마트체2.0 SemiBold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34BF8E0-E4D2-4D58-909E-A86F54AD7EE2}"/>
              </a:ext>
            </a:extLst>
          </p:cNvPr>
          <p:cNvSpPr txBox="1"/>
          <p:nvPr/>
        </p:nvSpPr>
        <p:spPr>
          <a:xfrm>
            <a:off x="9177962" y="5626892"/>
            <a:ext cx="500842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000" dirty="0" smtClean="0">
                <a:solidFill>
                  <a:srgbClr val="6B6B6B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ko-KR" altLang="en-US" sz="3000" dirty="0" smtClean="0">
                <a:solidFill>
                  <a:srgbClr val="6B6B6B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디바이스 준비부터 </a:t>
            </a:r>
            <a:r>
              <a:rPr lang="ko-KR" altLang="en-US" sz="3000" dirty="0" err="1" smtClean="0">
                <a:solidFill>
                  <a:srgbClr val="6B6B6B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빌드까지</a:t>
            </a:r>
            <a:r>
              <a:rPr lang="ko-KR" altLang="en-US" sz="3000" dirty="0" smtClean="0">
                <a:solidFill>
                  <a:srgbClr val="6B6B6B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endParaRPr lang="ko-KR" altLang="en-US" sz="3000" dirty="0">
              <a:solidFill>
                <a:srgbClr val="6B6B6B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9916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ko-KR" altLang="en-US" dirty="0" smtClean="0"/>
              <a:t>에뮬레이터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1522452"/>
            <a:chOff x="3129075" y="1643504"/>
            <a:chExt cx="9115176" cy="1522452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에뮬레이터 설치 및 확인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가상 머신 설정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3743903"/>
            <a:ext cx="7855879" cy="94239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5342" y="4759566"/>
            <a:ext cx="5674632" cy="457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8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ko-KR" altLang="en-US" dirty="0" smtClean="0"/>
              <a:t>에뮬레이터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1522452"/>
            <a:chOff x="3129075" y="1643504"/>
            <a:chExt cx="9115176" cy="1522452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에뮬레이터 설치 및 확인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가상 머신 설정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743" y="3743902"/>
            <a:ext cx="8604958" cy="391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1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ko-KR" altLang="en-US" dirty="0" smtClean="0"/>
              <a:t>에뮬레이터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1522452"/>
            <a:chOff x="3129075" y="1643504"/>
            <a:chExt cx="9115176" cy="1522452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에뮬레이터 설치 및 확인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가상 머신 실행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031" y="3757948"/>
            <a:ext cx="9105833" cy="156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7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ko-KR" altLang="en-US" dirty="0" smtClean="0"/>
              <a:t>에뮬레이터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1472310"/>
            <a:chOff x="3129075" y="1643504"/>
            <a:chExt cx="9115176" cy="1472310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에뮬레이터 설치 및 확인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965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가상 머신 실행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lvl="1">
                <a:lnSpc>
                  <a:spcPct val="150000"/>
                </a:lnSpc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2641" y="3743903"/>
            <a:ext cx="8891433" cy="528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1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 smtClean="0"/>
              <a:t>CLI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552000" y="2628000"/>
            <a:ext cx="401086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23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CLI </a:t>
            </a:r>
            <a:r>
              <a:rPr lang="ko-KR" altLang="en-US" sz="23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 기능</a:t>
            </a:r>
            <a:endParaRPr lang="ko-KR" altLang="en-US" sz="23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6" name="Picture 2" descr="https://www.webosose.org/images/docs/tools/cli/cli-workflo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467100"/>
            <a:ext cx="10474186" cy="395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10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 smtClean="0"/>
              <a:t>CLI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552000" y="2628000"/>
            <a:ext cx="9115176" cy="5677435"/>
            <a:chOff x="3129075" y="1643504"/>
            <a:chExt cx="9115176" cy="5677435"/>
          </a:xfrm>
        </p:grpSpPr>
        <p:sp>
          <p:nvSpPr>
            <p:cNvPr id="21" name="직사각형 20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주요 기능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354356" y="2150293"/>
              <a:ext cx="8889895" cy="5170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및 서비스 생성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webOS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OSE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및 서비스에 대한 표준 템플릿 제공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사용 가능한 템플릿 목록 제공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또는 서비스 생성 및 기본 정보 구성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및 서비스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패키징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소스코드를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패키징하고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대상 기기에서 실행할 패키지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(IPK)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파일을 생성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또는 서비스에서 샘플 및 테스트 코드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디렉토리를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제외하는 기능 제공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대상 기기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(Target Device)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관리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대상 기기 목록 제공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대싱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기기 추가 수정 및 제거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543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 smtClean="0"/>
              <a:t>CLI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6088958"/>
            <a:chOff x="3129075" y="1643504"/>
            <a:chExt cx="9115176" cy="6088958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주요 기능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55821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및 서비스 설치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대상 기기에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및 서비스를 설치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대상 기기에 설치된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목록 제공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대상 기기에 선택한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앱을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제거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시작 및 종료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선택한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실행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실행중인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종료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대상 기기에서 실행중인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목록을 제공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및 서비스 디버깅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웹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디버깅을 위해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web inspector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활성화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Javascript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서비스 디버깅을 위해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Node Inspector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를 활성화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698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 smtClean="0"/>
              <a:t>CLI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4703964"/>
            <a:chOff x="3129075" y="1643504"/>
            <a:chExt cx="9115176" cy="4703964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주요 기능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41971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및 서비스 제공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JavaScript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서비스 정보 제공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webOS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OSE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및 서비스의 로그를 표시하거나 저장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대상 기기 정보 제공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시스템 정보 제공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화면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캡쳐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제공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장치의 리소스 사용량 모니터링 지원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45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 smtClean="0"/>
              <a:t>Node &amp; npm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552000" y="2628000"/>
            <a:ext cx="8889895" cy="6550623"/>
            <a:chOff x="3354356" y="1643504"/>
            <a:chExt cx="8889895" cy="6550623"/>
          </a:xfrm>
        </p:grpSpPr>
        <p:sp>
          <p:nvSpPr>
            <p:cNvPr id="20" name="직사각형 19"/>
            <p:cNvSpPr/>
            <p:nvPr/>
          </p:nvSpPr>
          <p:spPr>
            <a:xfrm>
              <a:off x="3415054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Node &amp; NPM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설치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354356" y="2150293"/>
              <a:ext cx="8889895" cy="6043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설치 및 버전 확인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버전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16.20.2 LTS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버전을 사용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npm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은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Node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설치 시 자동으로 설치 됨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확인</a:t>
              </a:r>
              <a:endParaRPr lang="en-US" altLang="ko-KR" sz="2000" b="1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5616057"/>
            <a:ext cx="3771127" cy="143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 smtClean="0"/>
              <a:t>CLI </a:t>
            </a:r>
            <a:r>
              <a:rPr lang="ko-KR" altLang="en-US" smtClean="0"/>
              <a:t>설치</a:t>
            </a:r>
            <a:endParaRPr lang="en-US" altLang="ko-KR" dirty="0" smtClean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5215770"/>
            <a:chOff x="3129075" y="1643504"/>
            <a:chExt cx="9115176" cy="5215770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설치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(1/2)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4708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설치 가능한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Host PC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사전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설치 프로그램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Node.js (v16.20.2)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npm (Node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설치 시 설치되는 버전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7827" y="3739041"/>
            <a:ext cx="6115961" cy="182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8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67" y="1037558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ko-KR" altLang="en-US" dirty="0"/>
              <a:t>기기 준비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553200" y="2628900"/>
            <a:ext cx="9115176" cy="2395639"/>
            <a:chOff x="3129075" y="1643504"/>
            <a:chExt cx="9115176" cy="2395639"/>
          </a:xfrm>
        </p:grpSpPr>
        <p:sp>
          <p:nvSpPr>
            <p:cNvPr id="17" name="직사각형 16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지원하는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대상 기기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354356" y="2150293"/>
              <a:ext cx="8889895" cy="18888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실물 기기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라즈베리파이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4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모델을 지원</a:t>
              </a: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에뮬레이터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Virtual Box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환경에서 동작하는 가상 머신 에뮬레이터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570821" y="5295900"/>
            <a:ext cx="9115176" cy="4754106"/>
            <a:chOff x="3076823" y="3839130"/>
            <a:chExt cx="9115176" cy="4754106"/>
          </a:xfrm>
        </p:grpSpPr>
        <p:sp>
          <p:nvSpPr>
            <p:cNvPr id="20" name="직사각형 19"/>
            <p:cNvSpPr/>
            <p:nvPr/>
          </p:nvSpPr>
          <p:spPr>
            <a:xfrm>
              <a:off x="3076823" y="3839130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준비물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302104" y="4345919"/>
              <a:ext cx="8889895" cy="4247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기기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라즈베리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파이 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4 (Raspberry Pi 4)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microSD </a:t>
              </a:r>
              <a:r>
                <a:rPr lang="ko-KR" altLang="en-US" sz="20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카드 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(</a:t>
              </a:r>
              <a:r>
                <a:rPr lang="ko-KR" altLang="en-US" sz="20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메모리 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8GB </a:t>
              </a:r>
              <a:r>
                <a:rPr lang="ko-KR" altLang="en-US" sz="20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이상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, </a:t>
              </a:r>
              <a:r>
                <a:rPr lang="ko-KR" altLang="en-US" sz="20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라즈베리 파이 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4</a:t>
              </a:r>
              <a:r>
                <a:rPr lang="ko-KR" altLang="en-US" sz="20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 호환되는 모델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디스플레이 기기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HDMI </a:t>
              </a:r>
              <a:r>
                <a:rPr lang="ko-KR" altLang="en-US" sz="20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호환 터치 스크린 또는 모니터 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(1920x1080 </a:t>
              </a:r>
              <a:r>
                <a:rPr lang="ko-KR" altLang="en-US" sz="20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해상도 지원 모델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)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Micro 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HDMI to HDMI </a:t>
              </a:r>
              <a:r>
                <a:rPr lang="ko-KR" altLang="en-US" sz="20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케이블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인터넷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Ethernet </a:t>
              </a:r>
              <a:r>
                <a:rPr lang="ko-KR" altLang="en-US" sz="20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케이블 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(</a:t>
              </a:r>
              <a:r>
                <a:rPr lang="ko-KR" altLang="en-US" sz="20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유선랜 사용 시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(</a:t>
              </a:r>
              <a:r>
                <a:rPr lang="ko-KR" altLang="en-US" sz="20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) </a:t>
              </a:r>
              <a:r>
                <a:rPr lang="ko-KR" altLang="en-US" sz="20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키보드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, </a:t>
              </a:r>
              <a:r>
                <a:rPr lang="ko-KR" altLang="en-US" sz="20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마우스 등 입력 기기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  <a:endParaRPr lang="ko-KR" altLang="en-US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20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 smtClean="0"/>
              <a:t>CLI </a:t>
            </a:r>
            <a:r>
              <a:rPr lang="ko-KR" altLang="en-US" smtClean="0"/>
              <a:t>설치</a:t>
            </a:r>
            <a:endParaRPr lang="en-US" altLang="ko-KR" dirty="0" smtClean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9370754"/>
            <a:chOff x="3129075" y="1643504"/>
            <a:chExt cx="9115176" cy="9370754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설치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(2/2)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88639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설치 명령어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hlinkClick r:id="rId4"/>
                </a:rPr>
                <a:t>npm install –g @</a:t>
              </a: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hlinkClick r:id="rId4"/>
                </a:rPr>
                <a:t>webos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  <a:hlinkClick r:id="rId4"/>
                </a:rPr>
                <a:t>-tools/cli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버전확인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Profile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변경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364" y="6937990"/>
            <a:ext cx="3387529" cy="6439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364" y="4166386"/>
            <a:ext cx="10779829" cy="18153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1363" y="8771179"/>
            <a:ext cx="5399029" cy="7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0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 smtClean="0"/>
              <a:t>CLI </a:t>
            </a:r>
            <a:r>
              <a:rPr lang="ko-KR" altLang="en-US" smtClean="0"/>
              <a:t>명령어</a:t>
            </a:r>
            <a:endParaRPr lang="en-US" altLang="ko-KR" dirty="0" smtClean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2907446"/>
            <a:chOff x="3129075" y="1643504"/>
            <a:chExt cx="9115176" cy="2907446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2400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전체 명령어 확인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l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전체 목록 확인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035" y="4247923"/>
            <a:ext cx="8325310" cy="328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0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 smtClean="0"/>
              <a:t>CLI (setup-device)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5215770"/>
            <a:chOff x="3129075" y="1643504"/>
            <a:chExt cx="9115176" cy="5215770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-setup-device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4708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사용할 장치 정보를 추가하거나 수정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-l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등록된 장치 확인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대화형으로 장치 추가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/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수정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/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삭제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/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기본값 설정 가능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902" y="4237378"/>
            <a:ext cx="7545903" cy="113472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417" y="6050037"/>
            <a:ext cx="7567388" cy="252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6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 smtClean="0"/>
              <a:t>CLI</a:t>
            </a:r>
          </a:p>
          <a:p>
            <a:r>
              <a:rPr lang="en-US" altLang="ko-KR" dirty="0" smtClean="0"/>
              <a:t>(device)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2857304"/>
            <a:chOff x="3129075" y="1643504"/>
            <a:chExt cx="9115176" cy="2857304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-device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23505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장치 정보를 보여주는 명령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</a:t>
              </a: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i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시스템 정보 확인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017" y="4190967"/>
            <a:ext cx="6591183" cy="366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99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 smtClean="0"/>
              <a:t>CLI</a:t>
            </a:r>
          </a:p>
          <a:p>
            <a:r>
              <a:rPr lang="en-US" altLang="ko-KR" dirty="0" smtClean="0"/>
              <a:t>(</a:t>
            </a:r>
            <a:r>
              <a:rPr lang="en-US" altLang="ko-KR" dirty="0"/>
              <a:t>device)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2907446"/>
            <a:chOff x="3129075" y="1643504"/>
            <a:chExt cx="9115176" cy="2907446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-device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2400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장치 정보를 보여주는 명령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-r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리소스 사용 정보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확인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4202251"/>
            <a:ext cx="7032251" cy="482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2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/>
              <a:t>CLI</a:t>
            </a:r>
          </a:p>
          <a:p>
            <a:r>
              <a:rPr lang="en-US" altLang="ko-KR" dirty="0"/>
              <a:t>(device)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2907446"/>
            <a:chOff x="3129075" y="1643504"/>
            <a:chExt cx="9115176" cy="2907446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-device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2400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장치 정보를 보여주는 명령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-c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화면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캡쳐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531" y="4276616"/>
            <a:ext cx="7060893" cy="109548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7530" y="5448300"/>
            <a:ext cx="7060893" cy="396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1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 smtClean="0"/>
              <a:t>CLI</a:t>
            </a:r>
          </a:p>
          <a:p>
            <a:r>
              <a:rPr lang="en-US" altLang="ko-KR" dirty="0" smtClean="0"/>
              <a:t>(generate)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2907446"/>
            <a:chOff x="3129075" y="1643504"/>
            <a:chExt cx="9115176" cy="2907446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-generate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2400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앱과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서비스를 위한 파일들을 생성하는 명령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-l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사용 가능한 템플릿 보기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873" y="4225899"/>
            <a:ext cx="8000978" cy="248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5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/>
              <a:t>CLI</a:t>
            </a:r>
          </a:p>
          <a:p>
            <a:r>
              <a:rPr lang="en-US" altLang="ko-KR" dirty="0"/>
              <a:t>(generate)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2907446"/>
            <a:chOff x="3129075" y="1643504"/>
            <a:chExt cx="9115176" cy="2907446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-generate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2400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앱과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서비스를 위한 파일들을 생성하는 명령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-t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사용할 템플릿 지정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6498" y="7810500"/>
            <a:ext cx="1917847" cy="14201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512" y="4133086"/>
            <a:ext cx="6130910" cy="1631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8056" y="5994446"/>
            <a:ext cx="6060868" cy="295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7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/>
              <a:t>CLI</a:t>
            </a:r>
          </a:p>
          <a:p>
            <a:r>
              <a:rPr lang="en-US" altLang="ko-KR" dirty="0" smtClean="0"/>
              <a:t>(package)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4242299"/>
            <a:chOff x="3129075" y="1643504"/>
            <a:chExt cx="9115176" cy="4242299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-package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37355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앱과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서비스의 패키지를 생성하거나 분석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-c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앱과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서비스 검사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(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폴더 대상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)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-r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실제 장치에 설치되는 경로로 생성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1" y="4203859"/>
            <a:ext cx="5181600" cy="6859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5539763"/>
            <a:ext cx="4948930" cy="8539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107" y="6668128"/>
            <a:ext cx="6920948" cy="165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9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/>
              <a:t>CLI</a:t>
            </a:r>
          </a:p>
          <a:p>
            <a:r>
              <a:rPr lang="en-US" altLang="ko-KR" dirty="0" smtClean="0"/>
              <a:t>(</a:t>
            </a:r>
            <a:r>
              <a:rPr lang="en-US" altLang="ko-KR" dirty="0"/>
              <a:t>package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4242299"/>
            <a:chOff x="3129075" y="1643504"/>
            <a:chExt cx="9115176" cy="4242299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-package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37355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앱과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서비스의 패키지를 생성하거나 분석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-o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아웃풋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디렉토리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지정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</a:t>
              </a: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i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(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소문자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I)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패키지 정보 확인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437" y="4188641"/>
            <a:ext cx="6082423" cy="7262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437" y="5582969"/>
            <a:ext cx="6082423" cy="271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36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ko-KR" altLang="en-US" dirty="0"/>
              <a:t>이미지 </a:t>
            </a:r>
            <a:r>
              <a:rPr lang="ko-KR" altLang="en-US" dirty="0" err="1"/>
              <a:t>빌드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 smtClean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6552000" y="2628000"/>
            <a:ext cx="9115176" cy="3780634"/>
            <a:chOff x="3129075" y="1643504"/>
            <a:chExt cx="9115176" cy="3780634"/>
          </a:xfrm>
        </p:grpSpPr>
        <p:sp>
          <p:nvSpPr>
            <p:cNvPr id="24" name="직사각형 23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플랫폼 빌드하기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354356" y="2150293"/>
              <a:ext cx="8889895" cy="32738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https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://www.webosose.org/docs/guides/setup/building-webos-ose/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라즈베리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파이용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빌드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빌드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환경 설정에서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rasberrypi4-64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로 설정해야 함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Wic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확장자를 가지는 이미지 파일이 생성됨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에뮬레이터용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빌드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빌드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환경 설정에서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qemux86-64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로 설정해야 함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vmdk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확장자를 가지는 에뮬레이터용 이미지 파일이 생성됨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552000" y="6685923"/>
            <a:ext cx="9115176" cy="1472310"/>
            <a:chOff x="3129075" y="1643504"/>
            <a:chExt cx="9115176" cy="1472310"/>
          </a:xfrm>
        </p:grpSpPr>
        <p:sp>
          <p:nvSpPr>
            <p:cNvPr id="27" name="직사각형 26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Pre-Built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이미지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3354356" y="2150293"/>
              <a:ext cx="8889895" cy="965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깃허브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Release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를 통해서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Pre-built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이미지를 배포하고 있음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https://github.com/webosose/build-webos/releases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13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/>
              <a:t>CLI</a:t>
            </a:r>
          </a:p>
          <a:p>
            <a:r>
              <a:rPr lang="en-US" altLang="ko-KR" dirty="0" smtClean="0"/>
              <a:t>(</a:t>
            </a:r>
            <a:r>
              <a:rPr lang="en-US" altLang="ko-KR" dirty="0"/>
              <a:t>package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3318969"/>
            <a:chOff x="3129075" y="1643504"/>
            <a:chExt cx="9115176" cy="3318969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-package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28121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앱과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서비스의 패키지를 생성하거나 분석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-I (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대문자</a:t>
              </a: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i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)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/>
              </a:r>
              <a:b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</a:b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패키지 상세 정보 확인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2400" y="3280302"/>
            <a:ext cx="5837644" cy="643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3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/>
              <a:t>CLI</a:t>
            </a:r>
          </a:p>
          <a:p>
            <a:r>
              <a:rPr lang="en-US" altLang="ko-KR" dirty="0" smtClean="0"/>
              <a:t>(install)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7473953"/>
            <a:chOff x="3129075" y="1643504"/>
            <a:chExt cx="9115176" cy="7473953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-install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6967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디바이스에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앱을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설치하거나 삭제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-l (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소문자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L)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디바이스에 설치된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목록 확인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(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사용자가 설치한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앱만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보여짐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)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lvl="1"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-r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설치된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앱을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삭제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-d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인스톨 가능한 장치 목록 확인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799" y="3688800"/>
            <a:ext cx="8549119" cy="111316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622" y="5946365"/>
            <a:ext cx="5445272" cy="79021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8621" y="7342753"/>
            <a:ext cx="6997175" cy="84814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8620" y="8724900"/>
            <a:ext cx="6997175" cy="139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2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33777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/>
              <a:t>CLI</a:t>
            </a:r>
          </a:p>
          <a:p>
            <a:r>
              <a:rPr lang="en-US" altLang="ko-KR" dirty="0" smtClean="0"/>
              <a:t>(install)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3318969"/>
            <a:chOff x="3129075" y="1643504"/>
            <a:chExt cx="9115176" cy="3318969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-install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28121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디바이스에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앱을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설치하거나 삭제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-F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디바이스에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/>
              </a:r>
              <a:b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</a:b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설치된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앱의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상세 정보 확인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6208" y="3283672"/>
            <a:ext cx="6498889" cy="632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66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/>
              <a:t>CLI</a:t>
            </a:r>
          </a:p>
          <a:p>
            <a:r>
              <a:rPr lang="en-US" altLang="ko-KR" dirty="0" smtClean="0"/>
              <a:t>(launch)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7012288"/>
            <a:chOff x="3129075" y="1643504"/>
            <a:chExt cx="9115176" cy="7012288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-launch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6505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앱을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실행하거나 종료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-r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현재 실행중인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확인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-c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현재 실행중인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종료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</a:t>
              </a: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dp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실행할 디스플레이 선택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771" y="3692902"/>
            <a:ext cx="7098949" cy="8085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247" y="5073286"/>
            <a:ext cx="6650357" cy="7560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7247" y="6399186"/>
            <a:ext cx="6620473" cy="94396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7247" y="7810500"/>
            <a:ext cx="6620473" cy="8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2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/>
              <a:t>CLI</a:t>
            </a:r>
          </a:p>
          <a:p>
            <a:r>
              <a:rPr lang="en-US" altLang="ko-KR" dirty="0"/>
              <a:t>(launch)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6088958"/>
            <a:chOff x="3129075" y="1643504"/>
            <a:chExt cx="9115176" cy="6088958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-launch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55821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앱을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실행하거나 종료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-H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설치 없이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실행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-D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실행 가능한 장치 목록 확인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3674" y="4100256"/>
            <a:ext cx="8312729" cy="124468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673" y="5524500"/>
            <a:ext cx="6969573" cy="81577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7582" y="6939185"/>
            <a:ext cx="7438412" cy="1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2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/>
              <a:t>CLI</a:t>
            </a:r>
          </a:p>
          <a:p>
            <a:r>
              <a:rPr lang="en-US" altLang="ko-KR" dirty="0" smtClean="0"/>
              <a:t>(inspect)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5165628"/>
            <a:chOff x="3129075" y="1643504"/>
            <a:chExt cx="9115176" cy="5165628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-inspect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46588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앱과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서비스의 검사를 위하여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web Inspector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와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Node Inspector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를 활성화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-a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검사할 웹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앱을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지정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-s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검사할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JS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서비스 지정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-o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 사용할 수 없음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별도의 설정 필요함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570" y="6955475"/>
            <a:ext cx="8723518" cy="11154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999" y="4166690"/>
            <a:ext cx="8367143" cy="97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/>
              <a:t>CLI</a:t>
            </a:r>
          </a:p>
          <a:p>
            <a:r>
              <a:rPr lang="en-US" altLang="ko-KR" dirty="0" smtClean="0"/>
              <a:t>(inspect)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2395639"/>
            <a:chOff x="3129075" y="1643504"/>
            <a:chExt cx="9115176" cy="2395639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-inspect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18888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앱과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서비스의 검사를 위하여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web Inspector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와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Node Inspector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를 활성화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-o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기본 브라우저의 </a:t>
              </a: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DevTool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로 연결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b="24390"/>
          <a:stretch/>
        </p:blipFill>
        <p:spPr>
          <a:xfrm>
            <a:off x="7564681" y="5295900"/>
            <a:ext cx="9443769" cy="43434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682" y="4191816"/>
            <a:ext cx="10418518" cy="95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3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/>
              <a:t>CLI</a:t>
            </a:r>
          </a:p>
          <a:p>
            <a:r>
              <a:rPr lang="en-US" altLang="ko-KR" dirty="0" smtClean="0"/>
              <a:t>(inspect)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2907446"/>
            <a:chOff x="3129075" y="1643504"/>
            <a:chExt cx="9115176" cy="2907446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-inspect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2400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앱과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서비스의 검사를 위하여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web Inspector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와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Node Inspector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를 활성화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Node Inspector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연결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크롬 브라우저의 주소 표시줄에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‘chrome://inspect’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라고 입력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2126" y="4686300"/>
            <a:ext cx="7400274" cy="39249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6058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/>
              <a:t>CLI</a:t>
            </a:r>
          </a:p>
          <a:p>
            <a:r>
              <a:rPr lang="en-US" altLang="ko-KR" dirty="0" smtClean="0"/>
              <a:t>(inspect)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2907446"/>
            <a:chOff x="3129075" y="1643504"/>
            <a:chExt cx="9115176" cy="2907446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-inspect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2400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앱과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서비스의 검사를 위하여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web Inspector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와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Node Inspector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를 활성화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Node Inspector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연결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Target Discovery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설정을 위해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‘</a:t>
              </a: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config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’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버튼을 클릭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453" y="4615284"/>
            <a:ext cx="7901886" cy="4191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0482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/>
              <a:t>CLI</a:t>
            </a:r>
          </a:p>
          <a:p>
            <a:r>
              <a:rPr lang="en-US" altLang="ko-KR" dirty="0" smtClean="0"/>
              <a:t>(inspect)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3318969"/>
            <a:chOff x="3129075" y="1643504"/>
            <a:chExt cx="9115176" cy="3318969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-inspect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28121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앱과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서비스의 검사를 위하여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web Inspector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와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Node Inspector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를 활성화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Node Inspector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연결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Target discovery settings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창에서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‘</a:t>
              </a: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-inspect’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명령의 결과로 얻은 주소 입력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5067245"/>
            <a:ext cx="4419600" cy="48168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320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ko-KR" altLang="en-US" dirty="0"/>
              <a:t>이미지 </a:t>
            </a:r>
            <a:r>
              <a:rPr lang="ko-KR" altLang="en-US" dirty="0" err="1"/>
              <a:t>플래싱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 smtClean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  <a:endParaRPr lang="ko-KR" altLang="en-US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552000" y="2628000"/>
            <a:ext cx="9115176" cy="5165628"/>
            <a:chOff x="3129075" y="1643504"/>
            <a:chExt cx="9115176" cy="5165628"/>
          </a:xfrm>
        </p:grpSpPr>
        <p:sp>
          <p:nvSpPr>
            <p:cNvPr id="21" name="직사각형 20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이미지 플래시 하기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354356" y="2150293"/>
              <a:ext cx="8889895" cy="46588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https://www.webosose.org/docs/guides/setup/flashing-webos-ose/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호스트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머신에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빌드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이미지 복사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카드리더기 연결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이미지 플래시 작업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Windows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호스트 머신 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https://sourceforge.net/projects/win32diskimager/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Linux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호스트 머신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Mac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호스트 머신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부팅 후 동작 검증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30" name="모서리가 둥근 직사각형 29"/>
          <p:cNvSpPr/>
          <p:nvPr/>
        </p:nvSpPr>
        <p:spPr>
          <a:xfrm>
            <a:off x="9296938" y="2625516"/>
            <a:ext cx="1261242" cy="4099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For RPi4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528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/>
              <a:t>CLI</a:t>
            </a:r>
          </a:p>
          <a:p>
            <a:r>
              <a:rPr lang="en-US" altLang="ko-KR" dirty="0" smtClean="0"/>
              <a:t>(inspect)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3369111"/>
            <a:chOff x="3129075" y="1643504"/>
            <a:chExt cx="9115176" cy="3369111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-inspect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앱과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서비스의 검사를 위하여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web Inspector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와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Node Inspector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를 활성화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Node Inspector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연결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1200150" lvl="2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Remote Target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아래에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Target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정보가 표시되고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Node </a:t>
              </a: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Inpector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가 실행됨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329" y="5225353"/>
            <a:ext cx="7698576" cy="44901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52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/>
              <a:t>CLI</a:t>
            </a:r>
          </a:p>
          <a:p>
            <a:r>
              <a:rPr lang="en-US" altLang="ko-KR" dirty="0" smtClean="0"/>
              <a:t>(inspect)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2395639"/>
            <a:chOff x="3129075" y="1643504"/>
            <a:chExt cx="9115176" cy="2395639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-inspect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18888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앱과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서비스의 검사를 위하여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web Inspector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와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Node Inspector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를 활성화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Node Inspector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연결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877" y="4289331"/>
            <a:ext cx="8070299" cy="49828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265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/>
              <a:t>CLI</a:t>
            </a:r>
          </a:p>
          <a:p>
            <a:r>
              <a:rPr lang="en-US" altLang="ko-KR" dirty="0" smtClean="0"/>
              <a:t>(log)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4754106"/>
            <a:chOff x="3129075" y="1643504"/>
            <a:chExt cx="9115176" cy="4754106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-log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4247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앱과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서비스에 대한 로그를 보여주거나 저장하는 명령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(root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권한으로만 동작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)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-f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로그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지속 확인 </a:t>
              </a: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옵션에 따라서 다양한 형태로 로그 확인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b="29153"/>
          <a:stretch/>
        </p:blipFill>
        <p:spPr>
          <a:xfrm>
            <a:off x="7610672" y="4773938"/>
            <a:ext cx="8086528" cy="442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9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/>
              <a:t>CLI</a:t>
            </a:r>
          </a:p>
          <a:p>
            <a:r>
              <a:rPr lang="en-US" altLang="ko-KR" dirty="0" smtClean="0"/>
              <a:t>(log)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4292441"/>
            <a:chOff x="3129075" y="1643504"/>
            <a:chExt cx="9115176" cy="4292441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-log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3785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앱과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서비스에 대한 로그를 보여주거나 저장하는 명령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-cd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현재 로그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데몬 확인 </a:t>
              </a: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</a:t>
              </a: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sd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로그 데몬 변경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5385" y="4742776"/>
            <a:ext cx="8376756" cy="451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8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/>
              <a:t>CLI</a:t>
            </a:r>
          </a:p>
          <a:p>
            <a:r>
              <a:rPr lang="en-US" altLang="ko-KR" dirty="0" smtClean="0"/>
              <a:t>(server)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2907446"/>
            <a:chOff x="3129075" y="1643504"/>
            <a:chExt cx="9115176" cy="2907446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-server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2400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로컬 웹 서버를 실행하는 명령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-o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브라우저에서 앱 실행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(-p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특정 포트 지정 가능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498" y="4258034"/>
            <a:ext cx="5118071" cy="65686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1498" y="5064261"/>
            <a:ext cx="5118071" cy="408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3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/>
              <a:t>CLI</a:t>
            </a:r>
          </a:p>
          <a:p>
            <a:r>
              <a:rPr lang="en-US" altLang="ko-KR" dirty="0" smtClean="0"/>
              <a:t>(shell)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3830776"/>
            <a:chOff x="3129075" y="1643504"/>
            <a:chExt cx="9115176" cy="3830776"/>
          </a:xfrm>
        </p:grpSpPr>
        <p:sp>
          <p:nvSpPr>
            <p:cNvPr id="16" name="직사각형 15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-shell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3354356" y="2150293"/>
              <a:ext cx="8889895" cy="33239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원격에서 터미널을 열거나 커맨드를 실행하는 명령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-r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옵션으로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Shell Command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실행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465" y="3717991"/>
            <a:ext cx="5082709" cy="81060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5062932"/>
            <a:ext cx="5977916" cy="69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5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/>
              <a:t>CLI</a:t>
            </a:r>
          </a:p>
          <a:p>
            <a:r>
              <a:rPr lang="en-US" altLang="ko-KR" dirty="0" smtClean="0"/>
              <a:t>(pull)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552000" y="2628000"/>
            <a:ext cx="9136947" cy="6139100"/>
            <a:chOff x="3076824" y="1181948"/>
            <a:chExt cx="9136947" cy="6139100"/>
          </a:xfrm>
        </p:grpSpPr>
        <p:sp>
          <p:nvSpPr>
            <p:cNvPr id="15" name="직사각형 14"/>
            <p:cNvSpPr/>
            <p:nvPr/>
          </p:nvSpPr>
          <p:spPr>
            <a:xfrm>
              <a:off x="3076824" y="1181948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-pull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23876" y="1688737"/>
              <a:ext cx="8889895" cy="56323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타겟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디바이스에서 호스트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PC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로 </a:t>
              </a:r>
              <a:r>
                <a:rPr lang="ko-KR" altLang="en-US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파일을 전송하는 명령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타겟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디바이스의 파일 경로와 </a:t>
              </a:r>
              <a:r>
                <a:rPr lang="ko-KR" altLang="en-US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호스트 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PC</a:t>
              </a:r>
              <a:r>
                <a:rPr lang="ko-KR" altLang="en-US" sz="20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의 파일 경로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를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입력하여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복사 수행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-pull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이나 </a:t>
              </a: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-push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명령에서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–</a:t>
              </a: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i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옵션을 사용하여 복사에서 제외할 파일을 지정 해줄 수 있음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99" y="4215200"/>
            <a:ext cx="10402461" cy="19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dirty="0"/>
              <a:t>CLI</a:t>
            </a:r>
          </a:p>
          <a:p>
            <a:r>
              <a:rPr lang="en-US" altLang="ko-KR" dirty="0" smtClean="0"/>
              <a:t>(push)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552000" y="2628000"/>
            <a:ext cx="9115176" cy="2857304"/>
            <a:chOff x="3129075" y="1643504"/>
            <a:chExt cx="9115176" cy="2857304"/>
          </a:xfrm>
        </p:grpSpPr>
        <p:sp>
          <p:nvSpPr>
            <p:cNvPr id="20" name="직사각형 19"/>
            <p:cNvSpPr/>
            <p:nvPr/>
          </p:nvSpPr>
          <p:spPr>
            <a:xfrm>
              <a:off x="3129075" y="1643504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–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ares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-push </a:t>
              </a:r>
              <a:r>
                <a:rPr lang="ko-KR" altLang="en-US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명령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354356" y="2150293"/>
              <a:ext cx="8889895" cy="23505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호스트 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PC</a:t>
              </a:r>
              <a:r>
                <a:rPr lang="ko-KR" altLang="en-US" sz="20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에서 타겟 디바이스로 파일을 전송하는 명령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호스트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PC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의 파일 경로와 타겟 디바이스의 파일 경로를 입력하여 복사 수행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854" y="4231282"/>
            <a:ext cx="8380146" cy="373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5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sz="4800" dirty="0" err="1" smtClean="0"/>
              <a:t>webOS</a:t>
            </a:r>
            <a:r>
              <a:rPr lang="en-US" altLang="ko-KR" sz="4800" dirty="0" smtClean="0"/>
              <a:t> Studio</a:t>
            </a:r>
            <a:endParaRPr lang="ko-KR" altLang="en-US" sz="48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6552000" y="2628000"/>
            <a:ext cx="9115176" cy="4703964"/>
            <a:chOff x="3129075" y="1643504"/>
            <a:chExt cx="9115176" cy="4703964"/>
          </a:xfrm>
        </p:grpSpPr>
        <p:sp>
          <p:nvSpPr>
            <p:cNvPr id="24" name="직사각형 23"/>
            <p:cNvSpPr/>
            <p:nvPr/>
          </p:nvSpPr>
          <p:spPr>
            <a:xfrm>
              <a:off x="3129075" y="1643504"/>
              <a:ext cx="6325800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webOS</a:t>
              </a:r>
              <a:r>
                <a:rPr lang="en-US" altLang="ko-KR" sz="23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Studio (VS Code Extension)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주요 기능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354356" y="2150293"/>
              <a:ext cx="8889895" cy="41971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webOS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OSE </a:t>
              </a:r>
              <a:r>
                <a:rPr lang="ko-KR" altLang="en-US" sz="2000" dirty="0" err="1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/</a:t>
              </a:r>
              <a:r>
                <a:rPr lang="ko-KR" altLang="en-US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서비스 생성 시 사용할 수 있는 템플릿 제공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LS2 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API </a:t>
              </a:r>
              <a:r>
                <a:rPr lang="ko-KR" altLang="en-US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및 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Enact API </a:t>
              </a:r>
              <a:r>
                <a:rPr lang="ko-KR" altLang="en-US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사용하기 용이하도록 사용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방법 및 정보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,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자동완성 </a:t>
              </a:r>
              <a:r>
                <a:rPr lang="ko-KR" altLang="en-US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제공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구현 </a:t>
              </a:r>
              <a:r>
                <a:rPr lang="ko-KR" altLang="en-US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사항 디버깅 기능 지원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로컬 </a:t>
              </a:r>
              <a:r>
                <a:rPr lang="ko-KR" altLang="en-US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환경에서 </a:t>
              </a:r>
              <a:r>
                <a:rPr lang="ko-KR" altLang="en-US" sz="2000" dirty="0" err="1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프리뷰 기능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지원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(web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및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Enact)</a:t>
              </a:r>
              <a:endPara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2000" dirty="0" err="1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패키징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, </a:t>
              </a:r>
              <a:r>
                <a:rPr lang="ko-KR" altLang="en-US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설치 및 실행 기능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VirtualBox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Emulator </a:t>
              </a:r>
              <a:r>
                <a:rPr lang="ko-KR" altLang="en-US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구성 및 관리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지원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연결된 </a:t>
              </a: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webOS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장치 관리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IPK 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파일 분석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프로젝트 마법사 지원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536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sz="4800" dirty="0" err="1" smtClean="0"/>
              <a:t>webOS</a:t>
            </a:r>
            <a:r>
              <a:rPr lang="en-US" altLang="ko-KR" sz="4800" dirty="0" smtClean="0"/>
              <a:t> Studio</a:t>
            </a:r>
            <a:endParaRPr lang="ko-KR" altLang="en-US" sz="48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0" name="Picture 2" descr="활동 표시줄의 webos Studio 아이콘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7172" y="7839528"/>
            <a:ext cx="333828" cy="33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6552000" y="2628000"/>
            <a:ext cx="9115176" cy="5677435"/>
            <a:chOff x="3098595" y="1197188"/>
            <a:chExt cx="9115176" cy="5677435"/>
          </a:xfrm>
        </p:grpSpPr>
        <p:grpSp>
          <p:nvGrpSpPr>
            <p:cNvPr id="37" name="그룹 36"/>
            <p:cNvGrpSpPr/>
            <p:nvPr/>
          </p:nvGrpSpPr>
          <p:grpSpPr>
            <a:xfrm>
              <a:off x="3098595" y="1197188"/>
              <a:ext cx="9115176" cy="5677435"/>
              <a:chOff x="3129075" y="1643504"/>
              <a:chExt cx="9115176" cy="5677435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3129075" y="1643504"/>
                <a:ext cx="7087800" cy="446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300" b="1" dirty="0" smtClean="0">
                    <a:solidFill>
                      <a:srgbClr val="A500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| </a:t>
                </a:r>
                <a:r>
                  <a:rPr lang="en-US" altLang="ko-KR" sz="2300" b="1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VS Code Extension</a:t>
                </a:r>
                <a:r>
                  <a:rPr lang="ko-KR" altLang="en-US" sz="2300" b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설치</a:t>
                </a:r>
                <a:r>
                  <a:rPr lang="en-US" altLang="ko-KR" sz="2300" b="1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(</a:t>
                </a:r>
                <a:r>
                  <a:rPr lang="ko-KR" altLang="en-US" sz="2300" b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버전 등 업데이트 내용 확인</a:t>
                </a:r>
                <a:r>
                  <a:rPr lang="en-US" altLang="ko-KR" sz="2300" b="1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)</a:t>
                </a:r>
                <a:endParaRPr lang="ko-KR" altLang="en-US" sz="23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3354356" y="2150293"/>
                <a:ext cx="8889895" cy="51706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전제 조건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Microsoft Visual Studio </a:t>
                </a:r>
                <a:r>
                  <a:rPr lang="ko-KR" altLang="en-US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코드 </a:t>
                </a:r>
                <a:r>
                  <a:rPr lang="en-US" altLang="ko-KR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v1.58.0 </a:t>
                </a:r>
                <a:r>
                  <a:rPr lang="ko-KR" altLang="en-US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이상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Node.js v8.12.0</a:t>
                </a:r>
                <a:r>
                  <a:rPr lang="ko-KR" altLang="en-US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에서 </a:t>
                </a:r>
                <a:r>
                  <a:rPr lang="en-US" altLang="ko-KR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v14.15.1(</a:t>
                </a:r>
                <a:r>
                  <a:rPr lang="ko-KR" altLang="en-US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권장</a:t>
                </a:r>
                <a:r>
                  <a:rPr lang="en-US" altLang="ko-KR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Python 3.6 </a:t>
                </a:r>
                <a:r>
                  <a:rPr lang="ko-KR" altLang="en-US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이상</a:t>
                </a:r>
                <a:r>
                  <a:rPr lang="en-US" altLang="ko-KR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(</a:t>
                </a:r>
                <a:r>
                  <a:rPr lang="ko-KR" altLang="en-US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에뮬레이터 전용</a:t>
                </a:r>
                <a:r>
                  <a:rPr lang="en-US" altLang="ko-KR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err="1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VirtualBox</a:t>
                </a:r>
                <a:r>
                  <a:rPr lang="en-US" altLang="ko-KR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(</a:t>
                </a:r>
                <a:r>
                  <a:rPr lang="ko-KR" altLang="en-US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에뮬레이터 전용</a:t>
                </a: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err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webOS</a:t>
                </a: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OSE CLI / Enact CLI (</a:t>
                </a: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옵션</a:t>
                </a: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설치 방법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View &gt; Extensions </a:t>
                </a: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메뉴로 이동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 err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검색창에</a:t>
                </a: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  <a:r>
                  <a:rPr lang="en-US" altLang="ko-KR" sz="2000" dirty="0" err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webOS</a:t>
                </a: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Studio</a:t>
                </a: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를</a:t>
                </a: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검색하고 </a:t>
                </a: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Install </a:t>
                </a: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버튼을 눌러 설치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설치가 완료되면 좌측 </a:t>
                </a: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Activity Bar</a:t>
                </a: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에      아이콘이 표시 됨   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</p:grp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8240" y="1673907"/>
              <a:ext cx="2989145" cy="3022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677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이등변 삼각형 16"/>
          <p:cNvSpPr/>
          <p:nvPr/>
        </p:nvSpPr>
        <p:spPr>
          <a:xfrm>
            <a:off x="0" y="6003388"/>
            <a:ext cx="14554200" cy="4283612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이등변 삼각형 17"/>
          <p:cNvSpPr/>
          <p:nvPr/>
        </p:nvSpPr>
        <p:spPr>
          <a:xfrm>
            <a:off x="0" y="7286916"/>
            <a:ext cx="10186906" cy="3000084"/>
          </a:xfrm>
          <a:prstGeom prst="triangle">
            <a:avLst>
              <a:gd name="adj" fmla="val 0"/>
            </a:avLst>
          </a:prstGeom>
          <a:solidFill>
            <a:srgbClr val="243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805906">
            <a:off x="1159" y="2025722"/>
            <a:ext cx="6044986" cy="7664007"/>
          </a:xfrm>
          <a:custGeom>
            <a:avLst/>
            <a:gdLst/>
            <a:ahLst/>
            <a:cxnLst/>
            <a:rect l="l" t="t" r="r" b="b"/>
            <a:pathLst>
              <a:path w="6044986" h="7664007">
                <a:moveTo>
                  <a:pt x="0" y="0"/>
                </a:moveTo>
                <a:lnTo>
                  <a:pt x="6044985" y="0"/>
                </a:lnTo>
                <a:lnTo>
                  <a:pt x="6044985" y="7664007"/>
                </a:lnTo>
                <a:lnTo>
                  <a:pt x="0" y="766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A6DB5DC-6984-4FDE-B64E-BD10AA2E52A4}"/>
              </a:ext>
            </a:extLst>
          </p:cNvPr>
          <p:cNvSpPr txBox="1"/>
          <p:nvPr/>
        </p:nvSpPr>
        <p:spPr>
          <a:xfrm>
            <a:off x="8001000" y="4643401"/>
            <a:ext cx="8063105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5000" dirty="0" err="1" smtClean="0">
                <a:solidFill>
                  <a:srgbClr val="6B6B6B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webOS</a:t>
            </a:r>
            <a:r>
              <a:rPr lang="en-US" altLang="ko-KR" sz="5000" dirty="0" smtClean="0">
                <a:solidFill>
                  <a:srgbClr val="6B6B6B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OSE </a:t>
            </a:r>
            <a:r>
              <a:rPr lang="ko-KR" altLang="en-US" sz="5000" dirty="0" smtClean="0">
                <a:solidFill>
                  <a:srgbClr val="6B6B6B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개발환경 </a:t>
            </a:r>
            <a:r>
              <a:rPr lang="ko-KR" altLang="en-US" sz="5000" smtClean="0">
                <a:solidFill>
                  <a:srgbClr val="6B6B6B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설정 </a:t>
            </a:r>
            <a:r>
              <a:rPr lang="en-US" altLang="ko-KR" sz="5000" dirty="0" smtClean="0">
                <a:solidFill>
                  <a:srgbClr val="6B6B6B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2</a:t>
            </a:r>
            <a:endParaRPr lang="ko-KR" altLang="en-US" sz="5000" dirty="0">
              <a:solidFill>
                <a:srgbClr val="6B6B6B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7897086" y="4000769"/>
            <a:ext cx="492443" cy="492443"/>
            <a:chOff x="8382000" y="3393271"/>
            <a:chExt cx="492443" cy="492443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C0D43A74-14A0-42C7-AE9B-D2526645FC21}"/>
                </a:ext>
              </a:extLst>
            </p:cNvPr>
            <p:cNvSpPr/>
            <p:nvPr/>
          </p:nvSpPr>
          <p:spPr>
            <a:xfrm>
              <a:off x="8382000" y="3393271"/>
              <a:ext cx="492443" cy="492443"/>
            </a:xfrm>
            <a:prstGeom prst="ellipse">
              <a:avLst/>
            </a:prstGeom>
            <a:solidFill>
              <a:srgbClr val="562B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ko-KR" altLang="en-US" dirty="0">
                <a:latin typeface="Impact" panose="020B0806030902050204" pitchFamily="34" charset="0"/>
                <a:ea typeface="LG스마트체2.0 SemiBold" panose="020B0600000101010101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F1CC1392-5358-4C1E-89CE-D8F3BE536055}"/>
                </a:ext>
              </a:extLst>
            </p:cNvPr>
            <p:cNvSpPr txBox="1"/>
            <p:nvPr/>
          </p:nvSpPr>
          <p:spPr>
            <a:xfrm>
              <a:off x="8543015" y="3404968"/>
              <a:ext cx="157853" cy="46166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altLang="ko-KR" sz="3000" dirty="0">
                  <a:solidFill>
                    <a:schemeClr val="bg1"/>
                  </a:solidFill>
                  <a:latin typeface="Impact" panose="020B0806030902050204" pitchFamily="34" charset="0"/>
                  <a:ea typeface="LG스마트체2.0 SemiBold" panose="020B0600000101010101" pitchFamily="50" charset="-127"/>
                </a:rPr>
                <a:t>2</a:t>
              </a:r>
              <a:endParaRPr lang="ko-KR" altLang="en-US" sz="3000" dirty="0">
                <a:solidFill>
                  <a:schemeClr val="bg1"/>
                </a:solidFill>
                <a:latin typeface="Impact" panose="020B0806030902050204" pitchFamily="34" charset="0"/>
                <a:ea typeface="LG스마트체2.0 SemiBold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34BF8E0-E4D2-4D58-909E-A86F54AD7EE2}"/>
              </a:ext>
            </a:extLst>
          </p:cNvPr>
          <p:cNvSpPr txBox="1"/>
          <p:nvPr/>
        </p:nvSpPr>
        <p:spPr>
          <a:xfrm>
            <a:off x="9177962" y="5626892"/>
            <a:ext cx="5008429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3000" dirty="0" smtClean="0">
                <a:solidFill>
                  <a:srgbClr val="6B6B6B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SDK </a:t>
            </a:r>
            <a:r>
              <a:rPr lang="ko-KR" altLang="en-US" sz="3000" smtClean="0">
                <a:solidFill>
                  <a:srgbClr val="6B6B6B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설치 및 실행</a:t>
            </a:r>
            <a:endParaRPr lang="ko-KR" altLang="en-US" sz="3000" dirty="0">
              <a:solidFill>
                <a:srgbClr val="6B6B6B"/>
              </a:solidFill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62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sz="4800" dirty="0" err="1" smtClean="0"/>
              <a:t>webOS</a:t>
            </a:r>
            <a:r>
              <a:rPr lang="en-US" altLang="ko-KR" sz="4800" dirty="0" smtClean="0"/>
              <a:t> Studio</a:t>
            </a:r>
            <a:endParaRPr lang="ko-KR" altLang="en-US" sz="48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688715" y="2577905"/>
            <a:ext cx="9854705" cy="6375595"/>
            <a:chOff x="3098595" y="1181948"/>
            <a:chExt cx="9854705" cy="6375595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66013" y="1805716"/>
              <a:ext cx="9687287" cy="5751827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3098595" y="1181948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VS Code Extension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설치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sp>
        <p:nvSpPr>
          <p:cNvPr id="21" name="모서리가 둥근 직사각형 20"/>
          <p:cNvSpPr/>
          <p:nvPr/>
        </p:nvSpPr>
        <p:spPr>
          <a:xfrm>
            <a:off x="7551099" y="4416618"/>
            <a:ext cx="1943889" cy="482464"/>
          </a:xfrm>
          <a:prstGeom prst="roundRect">
            <a:avLst/>
          </a:prstGeom>
          <a:solidFill>
            <a:schemeClr val="bg1">
              <a:lumMod val="85000"/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작업 디렉터리</a:t>
            </a:r>
            <a:r>
              <a:rPr lang="en-US" altLang="ko-KR" sz="1200" dirty="0" smtClean="0"/>
              <a:t>/</a:t>
            </a:r>
            <a:r>
              <a:rPr lang="ko-KR" altLang="en-US" sz="1200" smtClean="0"/>
              <a:t>파일들</a:t>
            </a:r>
            <a:endParaRPr lang="ko-KR" altLang="en-US" sz="120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7565346" y="5567527"/>
            <a:ext cx="1943889" cy="482464"/>
          </a:xfrm>
          <a:prstGeom prst="roundRect">
            <a:avLst/>
          </a:prstGeom>
          <a:solidFill>
            <a:schemeClr val="bg1">
              <a:lumMod val="85000"/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디바이스 목록</a:t>
            </a:r>
            <a:endParaRPr lang="ko-KR" altLang="en-US" sz="12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7565346" y="6718436"/>
            <a:ext cx="1943889" cy="482464"/>
          </a:xfrm>
          <a:prstGeom prst="roundRect">
            <a:avLst/>
          </a:prstGeom>
          <a:solidFill>
            <a:schemeClr val="bg1">
              <a:lumMod val="85000"/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에뮬레이터 관리</a:t>
            </a:r>
            <a:endParaRPr lang="ko-KR" altLang="en-US" sz="1200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13981911" y="4416618"/>
            <a:ext cx="1943889" cy="482464"/>
          </a:xfrm>
          <a:prstGeom prst="roundRect">
            <a:avLst/>
          </a:prstGeom>
          <a:solidFill>
            <a:schemeClr val="bg1">
              <a:lumMod val="85000"/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프로젝트 마법사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36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sz="4800" dirty="0" err="1" smtClean="0"/>
              <a:t>webOS</a:t>
            </a:r>
            <a:r>
              <a:rPr lang="en-US" altLang="ko-KR" sz="4800" dirty="0" smtClean="0"/>
              <a:t> Studio</a:t>
            </a:r>
            <a:endParaRPr lang="ko-KR" altLang="en-US" sz="48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552000" y="2628000"/>
            <a:ext cx="9115176" cy="6476036"/>
            <a:chOff x="3098595" y="1181948"/>
            <a:chExt cx="9115176" cy="6476036"/>
          </a:xfrm>
        </p:grpSpPr>
        <p:sp>
          <p:nvSpPr>
            <p:cNvPr id="15" name="직사각형 14"/>
            <p:cNvSpPr/>
            <p:nvPr/>
          </p:nvSpPr>
          <p:spPr>
            <a:xfrm>
              <a:off x="3098595" y="1181948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프로젝트 마법사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6333" y="2826955"/>
              <a:ext cx="7640262" cy="4831029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3323876" y="1703977"/>
              <a:ext cx="888989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프로젝트 생성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사용할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‘</a:t>
              </a: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webOS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Product’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/ ‘API Version’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을 선택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6018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sz="4800" dirty="0" err="1" smtClean="0"/>
              <a:t>webOS</a:t>
            </a:r>
            <a:r>
              <a:rPr lang="en-US" altLang="ko-KR" sz="4800" dirty="0" smtClean="0"/>
              <a:t> Studio</a:t>
            </a:r>
            <a:endParaRPr lang="ko-KR" altLang="en-US" sz="48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552000" y="2628000"/>
            <a:ext cx="9115176" cy="6531142"/>
            <a:chOff x="3098595" y="1181948"/>
            <a:chExt cx="9115176" cy="6531142"/>
          </a:xfrm>
        </p:grpSpPr>
        <p:sp>
          <p:nvSpPr>
            <p:cNvPr id="15" name="직사각형 14"/>
            <p:cNvSpPr/>
            <p:nvPr/>
          </p:nvSpPr>
          <p:spPr>
            <a:xfrm>
              <a:off x="3098595" y="1181948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프로젝트 마법사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23876" y="1703977"/>
              <a:ext cx="888989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프로젝트 생성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사용할 템플릿을 선택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7857" y="2823789"/>
              <a:ext cx="7761138" cy="48893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882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sz="4800" dirty="0" err="1" smtClean="0"/>
              <a:t>webOS</a:t>
            </a:r>
            <a:r>
              <a:rPr lang="en-US" altLang="ko-KR" sz="4800" dirty="0" smtClean="0"/>
              <a:t> Studio</a:t>
            </a:r>
            <a:endParaRPr lang="ko-KR" altLang="en-US" sz="48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552000" y="2628000"/>
            <a:ext cx="9115176" cy="6386764"/>
            <a:chOff x="3098595" y="1181948"/>
            <a:chExt cx="9115176" cy="6386764"/>
          </a:xfrm>
        </p:grpSpPr>
        <p:sp>
          <p:nvSpPr>
            <p:cNvPr id="15" name="직사각형 14"/>
            <p:cNvSpPr/>
            <p:nvPr/>
          </p:nvSpPr>
          <p:spPr>
            <a:xfrm>
              <a:off x="3098595" y="1181948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프로젝트 마법사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23876" y="1703977"/>
              <a:ext cx="8889895" cy="9655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프로젝트 생성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프로젝트 및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기본 정보 입력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2096" y="2783047"/>
              <a:ext cx="7624499" cy="47856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8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sz="4800" dirty="0" err="1" smtClean="0"/>
              <a:t>webOS</a:t>
            </a:r>
            <a:r>
              <a:rPr lang="en-US" altLang="ko-KR" sz="4800" dirty="0" smtClean="0"/>
              <a:t> Studio</a:t>
            </a:r>
            <a:endParaRPr lang="ko-KR" altLang="en-US" sz="48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552000" y="2628000"/>
            <a:ext cx="9115176" cy="1999357"/>
            <a:chOff x="3098595" y="1181948"/>
            <a:chExt cx="9115176" cy="1999357"/>
          </a:xfrm>
        </p:grpSpPr>
        <p:sp>
          <p:nvSpPr>
            <p:cNvPr id="15" name="직사각형 14"/>
            <p:cNvSpPr/>
            <p:nvPr/>
          </p:nvSpPr>
          <p:spPr>
            <a:xfrm>
              <a:off x="3098595" y="1181948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프로젝트 마법사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23876" y="1703977"/>
              <a:ext cx="8889895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프로젝트 생성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프로젝트 생성 후 </a:t>
              </a: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패키징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/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설치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/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삭제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/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실행 등의 명령을 클릭으로 수행할 수 있음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4756693"/>
            <a:ext cx="5483894" cy="456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7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sz="4800" dirty="0" err="1" smtClean="0"/>
              <a:t>webOS</a:t>
            </a:r>
            <a:r>
              <a:rPr lang="en-US" altLang="ko-KR" sz="4800" dirty="0" smtClean="0"/>
              <a:t> Studio</a:t>
            </a:r>
            <a:endParaRPr lang="ko-KR" altLang="en-US" sz="48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552000" y="2628000"/>
            <a:ext cx="9115176" cy="1949215"/>
            <a:chOff x="3098595" y="1181948"/>
            <a:chExt cx="9115176" cy="1949215"/>
          </a:xfrm>
        </p:grpSpPr>
        <p:sp>
          <p:nvSpPr>
            <p:cNvPr id="15" name="직사각형 14"/>
            <p:cNvSpPr/>
            <p:nvPr/>
          </p:nvSpPr>
          <p:spPr>
            <a:xfrm>
              <a:off x="3098595" y="1181948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프로젝트 마법사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23876" y="1703977"/>
              <a:ext cx="8889895" cy="14271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프로젝트 생성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Run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버튼 클릭으로 패키징부터 실행까지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/>
              </a:r>
              <a:b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</a:b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한번에 수행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4611" y="3210713"/>
            <a:ext cx="3645009" cy="653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0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sz="4800" dirty="0" err="1" smtClean="0"/>
              <a:t>webOS</a:t>
            </a:r>
            <a:r>
              <a:rPr lang="en-US" altLang="ko-KR" sz="4800" dirty="0" smtClean="0"/>
              <a:t> Studio</a:t>
            </a:r>
            <a:endParaRPr lang="ko-KR" altLang="en-US" sz="48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552000" y="2628000"/>
            <a:ext cx="9115176" cy="1537692"/>
            <a:chOff x="3098595" y="1181948"/>
            <a:chExt cx="9115176" cy="1537692"/>
          </a:xfrm>
        </p:grpSpPr>
        <p:sp>
          <p:nvSpPr>
            <p:cNvPr id="15" name="직사각형 14"/>
            <p:cNvSpPr/>
            <p:nvPr/>
          </p:nvSpPr>
          <p:spPr>
            <a:xfrm>
              <a:off x="3098595" y="1181948"/>
              <a:ext cx="4010869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코드 자동완성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323876" y="1703977"/>
              <a:ext cx="888989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luna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API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 대해서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API Level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 해당하는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API</a:t>
              </a:r>
              <a:r>
                <a:rPr lang="ko-KR" altLang="en-US" sz="20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목록을 보여주고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/>
              </a:r>
              <a:b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</a:b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`TAB`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키를 눌러 자동완성 할 수 있음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809" y="4287611"/>
            <a:ext cx="8629649" cy="390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6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sz="4800" dirty="0" err="1" smtClean="0"/>
              <a:t>Beanviser</a:t>
            </a:r>
            <a:endParaRPr lang="ko-KR" altLang="en-US" sz="48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6552000" y="2628000"/>
            <a:ext cx="9710617" cy="6670088"/>
            <a:chOff x="3129075" y="1486748"/>
            <a:chExt cx="9710617" cy="6670088"/>
          </a:xfrm>
        </p:grpSpPr>
        <p:grpSp>
          <p:nvGrpSpPr>
            <p:cNvPr id="26" name="그룹 25"/>
            <p:cNvGrpSpPr/>
            <p:nvPr/>
          </p:nvGrpSpPr>
          <p:grpSpPr>
            <a:xfrm>
              <a:off x="3129075" y="1486748"/>
              <a:ext cx="9115176" cy="5215770"/>
              <a:chOff x="3129075" y="1643504"/>
              <a:chExt cx="9115176" cy="5215770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3129075" y="1643504"/>
                <a:ext cx="4010869" cy="446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300" b="1" dirty="0" smtClean="0">
                    <a:solidFill>
                      <a:srgbClr val="A500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| </a:t>
                </a:r>
                <a:r>
                  <a:rPr lang="ko-KR" altLang="en-US" sz="2300" b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빈바이저 </a:t>
                </a:r>
                <a:r>
                  <a:rPr lang="en-US" altLang="ko-KR" sz="2300" b="1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(1/2)</a:t>
                </a:r>
                <a:endParaRPr lang="ko-KR" altLang="en-US" sz="23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3354356" y="2150293"/>
                <a:ext cx="8889895" cy="4708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주요 기능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모니터링 기능</a:t>
                </a:r>
                <a:r>
                  <a:rPr lang="en-US" altLang="ko-KR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: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System </a:t>
                </a:r>
                <a:r>
                  <a:rPr lang="en-US" altLang="ko-KR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CPU and Memory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Process </a:t>
                </a:r>
                <a:r>
                  <a:rPr lang="en-US" altLang="ko-KR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CPU and Memory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진단 </a:t>
                </a:r>
                <a:r>
                  <a:rPr lang="ko-KR" altLang="en-US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기능</a:t>
                </a:r>
                <a:r>
                  <a:rPr lang="en-US" altLang="ko-KR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: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err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journald</a:t>
                </a: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  <a:r>
                  <a:rPr lang="ko-KR" altLang="en-US" sz="200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로그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err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GStreamer</a:t>
                </a: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  <a:r>
                  <a:rPr lang="ko-KR" altLang="en-US" sz="200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로그</a:t>
                </a:r>
                <a:r>
                  <a:rPr lang="en-US" altLang="ko-KR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(</a:t>
                </a:r>
                <a:r>
                  <a:rPr lang="en-US" altLang="ko-KR" sz="2000" dirty="0" err="1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Beanviser</a:t>
                </a:r>
                <a:r>
                  <a:rPr lang="en-US" altLang="ko-KR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v2.0.0 </a:t>
                </a:r>
                <a:r>
                  <a:rPr lang="ko-KR" altLang="en-US" sz="200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이후 버전에서 지원</a:t>
                </a:r>
                <a:r>
                  <a:rPr lang="en-US" altLang="ko-KR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)</a:t>
                </a:r>
              </a:p>
              <a:p>
                <a:pPr marL="1200150" lvl="2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err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webOS</a:t>
                </a: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  <a:r>
                  <a:rPr lang="ko-KR" altLang="en-US" sz="200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서비스 버스 상의 트래픽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요구사항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</a:p>
            </p:txBody>
          </p:sp>
        </p:grpSp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2782" y="6312317"/>
              <a:ext cx="8696910" cy="1844519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9778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sz="4800" dirty="0" err="1" smtClean="0"/>
              <a:t>Beanviser</a:t>
            </a:r>
            <a:endParaRPr lang="ko-KR" altLang="en-US" sz="48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6477900"/>
            <a:chOff x="3129075" y="1486748"/>
            <a:chExt cx="9115176" cy="6477900"/>
          </a:xfrm>
        </p:grpSpPr>
        <p:grpSp>
          <p:nvGrpSpPr>
            <p:cNvPr id="16" name="그룹 15"/>
            <p:cNvGrpSpPr/>
            <p:nvPr/>
          </p:nvGrpSpPr>
          <p:grpSpPr>
            <a:xfrm>
              <a:off x="3129075" y="1486748"/>
              <a:ext cx="9115176" cy="2445781"/>
              <a:chOff x="3129075" y="1643504"/>
              <a:chExt cx="9115176" cy="2445781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129075" y="1643504"/>
                <a:ext cx="4010869" cy="446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300" b="1" dirty="0" smtClean="0">
                    <a:solidFill>
                      <a:srgbClr val="A500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| </a:t>
                </a:r>
                <a:r>
                  <a:rPr lang="ko-KR" altLang="en-US" sz="2300" b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빈바이저 </a:t>
                </a:r>
                <a:r>
                  <a:rPr lang="en-US" altLang="ko-KR" sz="2300" b="1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(2/2)</a:t>
                </a:r>
                <a:endParaRPr lang="ko-KR" altLang="en-US" sz="23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354356" y="2150293"/>
                <a:ext cx="8889895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다운로드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err="1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webOS</a:t>
                </a:r>
                <a:r>
                  <a:rPr lang="en-US" altLang="ko-KR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OSE </a:t>
                </a:r>
                <a:r>
                  <a:rPr lang="ko-KR" altLang="en-US" sz="200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개발자 사이트의 </a:t>
                </a:r>
                <a:r>
                  <a:rPr lang="en-US" altLang="ko-KR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SDK Download </a:t>
                </a:r>
                <a:r>
                  <a:rPr lang="ko-KR" altLang="en-US" sz="200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페이지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실행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압축을 해제한 </a:t>
                </a:r>
                <a:r>
                  <a:rPr lang="ko-KR" altLang="en-US" sz="2000" dirty="0" err="1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디렉토리에서</a:t>
                </a:r>
                <a:r>
                  <a:rPr lang="ko-KR" altLang="en-US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  <a:r>
                  <a:rPr lang="en-US" altLang="ko-KR" sz="2000" b="1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beanviser.cmd</a:t>
                </a:r>
                <a:r>
                  <a:rPr lang="en-US" altLang="ko-KR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  <a:r>
                  <a:rPr lang="ko-KR" altLang="en-US" sz="200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파일을 더블 클릭</a:t>
                </a: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0113" y="4021051"/>
              <a:ext cx="7352147" cy="39435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067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sz="4800" dirty="0" smtClean="0"/>
              <a:t>Enact</a:t>
            </a:r>
            <a:endParaRPr lang="ko-KR" altLang="en-US" sz="48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6404822"/>
            <a:chOff x="3129075" y="1486748"/>
            <a:chExt cx="9115176" cy="6404822"/>
          </a:xfrm>
        </p:grpSpPr>
        <p:grpSp>
          <p:nvGrpSpPr>
            <p:cNvPr id="16" name="그룹 15"/>
            <p:cNvGrpSpPr/>
            <p:nvPr/>
          </p:nvGrpSpPr>
          <p:grpSpPr>
            <a:xfrm>
              <a:off x="3129075" y="1486748"/>
              <a:ext cx="9115176" cy="2445781"/>
              <a:chOff x="3129075" y="1643504"/>
              <a:chExt cx="9115176" cy="2445781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129075" y="1643504"/>
                <a:ext cx="4010869" cy="446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300" b="1" dirty="0" smtClean="0">
                    <a:solidFill>
                      <a:srgbClr val="A500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| </a:t>
                </a:r>
                <a:r>
                  <a:rPr lang="en-US" altLang="ko-KR" sz="2300" b="1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Enact Framework</a:t>
                </a:r>
                <a:endParaRPr lang="ko-KR" altLang="en-US" sz="23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354356" y="2150293"/>
                <a:ext cx="8889895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사전 설치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Node.js </a:t>
                </a:r>
                <a:r>
                  <a:rPr lang="ko-KR" altLang="en-US" sz="200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버전 </a:t>
                </a: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14.17 </a:t>
                </a:r>
                <a:r>
                  <a:rPr lang="ko-KR" altLang="en-US" sz="200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이상 필요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Enact </a:t>
                </a:r>
                <a:r>
                  <a:rPr lang="ko-KR" altLang="en-US" sz="200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설치 확인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현재 설치되어 있는지 확인</a:t>
                </a: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32017" y="3998281"/>
              <a:ext cx="6893530" cy="3893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231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 smtClean="0"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개발 환경</a:t>
            </a:r>
            <a:endParaRPr lang="en-US" altLang="ko-KR" sz="5000" dirty="0" smtClean="0"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en-US" altLang="ko-KR" sz="5000" dirty="0" smtClean="0"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- </a:t>
            </a:r>
          </a:p>
          <a:p>
            <a:pPr algn="ctr"/>
            <a:r>
              <a:rPr lang="en-US" altLang="ko-KR" sz="5000" dirty="0" err="1" smtClean="0"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webOS</a:t>
            </a:r>
            <a:r>
              <a:rPr lang="en-US" altLang="ko-KR" sz="5000" dirty="0" smtClean="0"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</a:t>
            </a:r>
            <a:endParaRPr lang="en-US" altLang="ko-KR" sz="5000" dirty="0"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 sz="5000" dirty="0" smtClean="0"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개발 도구</a:t>
            </a:r>
            <a:endParaRPr lang="ko-KR" altLang="en-US" sz="5000" dirty="0"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001902" y="3113196"/>
            <a:ext cx="9547562" cy="5547470"/>
            <a:chOff x="7001902" y="3113196"/>
            <a:chExt cx="9547562" cy="5547470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7016744" y="3149798"/>
              <a:ext cx="4381200" cy="2545200"/>
            </a:xfrm>
            <a:prstGeom prst="roundRect">
              <a:avLst/>
            </a:prstGeom>
            <a:noFill/>
            <a:ln w="3175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208767" y="3619500"/>
              <a:ext cx="393154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latin typeface="LG스마트체2.0 SemiBold" panose="020B0600000101010101" pitchFamily="50" charset="-127"/>
                  <a:ea typeface="LG스마트체2.0 SemiBold" panose="020B0600000101010101" pitchFamily="50" charset="-127"/>
                </a:rPr>
                <a:t>Command Line Interface</a:t>
              </a:r>
              <a:r>
                <a:rPr lang="en-US" altLang="ko-KR" sz="3000" dirty="0" smtClean="0">
                  <a:latin typeface="LG스마트체2.0 SemiBold" panose="020B0600000101010101" pitchFamily="50" charset="-127"/>
                  <a:ea typeface="LG스마트체2.0 SemiBold" panose="020B0600000101010101" pitchFamily="50" charset="-127"/>
                </a:rPr>
                <a:t> (CLI)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  <a:t>앱</a:t>
              </a:r>
              <a:r>
                <a:rPr lang="ko-KR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  <a:t> </a:t>
              </a:r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  <a:t>/ </a:t>
              </a:r>
              <a:r>
                <a:rPr lang="ko-KR" altLang="en-US" sz="20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  <a:t>서비스 생성</a:t>
              </a:r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  <a:t>, </a:t>
              </a:r>
              <a:r>
                <a:rPr lang="ko-KR" altLang="en-US" sz="20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  <a:t>패키징 설치 등 관리 지원 툴</a:t>
              </a:r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393090" y="3584364"/>
              <a:ext cx="393154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000" b="1" dirty="0" err="1" smtClean="0">
                  <a:latin typeface="LG스마트체2.0 SemiBold" panose="020B0600000101010101" pitchFamily="50" charset="-127"/>
                  <a:ea typeface="LG스마트체2.0 SemiBold" panose="020B0600000101010101" pitchFamily="50" charset="-127"/>
                </a:rPr>
                <a:t>webOS</a:t>
              </a:r>
              <a:r>
                <a:rPr lang="en-US" altLang="ko-KR" sz="3000" b="1" dirty="0" smtClean="0">
                  <a:latin typeface="LG스마트체2.0 SemiBold" panose="020B0600000101010101" pitchFamily="50" charset="-127"/>
                  <a:ea typeface="LG스마트체2.0 SemiBold" panose="020B0600000101010101" pitchFamily="50" charset="-127"/>
                </a:rPr>
                <a:t> Studio</a:t>
              </a:r>
            </a:p>
            <a:p>
              <a:pPr algn="r"/>
              <a:r>
                <a:rPr lang="en-US" altLang="ko-KR" sz="3000" dirty="0" smtClean="0">
                  <a:latin typeface="LG스마트체2.0 SemiBold" panose="020B0600000101010101" pitchFamily="50" charset="-127"/>
                  <a:ea typeface="LG스마트체2.0 SemiBold" panose="020B0600000101010101" pitchFamily="50" charset="-127"/>
                </a:rPr>
                <a:t>(VS Code Extension)</a:t>
              </a:r>
            </a:p>
            <a:p>
              <a:pPr marL="342900" indent="-342900" algn="r"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  <a:t>Visual Studio Code </a:t>
              </a:r>
              <a:r>
                <a:rPr lang="ko-KR" altLang="en-US" sz="20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  <a:t>환경에서 앱</a:t>
              </a:r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  <a:t>/</a:t>
              </a:r>
              <a:r>
                <a:rPr lang="ko-KR" altLang="en-US" sz="20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  <a:t>서비스 개발 지원 툴</a:t>
              </a:r>
              <a:endPara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208767" y="6870336"/>
              <a:ext cx="39315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0" b="1" dirty="0" smtClean="0"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  <a:t>Emulator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  <a:t>가상 환경에서 </a:t>
              </a:r>
              <a:r>
                <a:rPr lang="ko-KR" altLang="en-US" sz="20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  <a:t>앱</a:t>
              </a:r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  <a:t>/</a:t>
              </a:r>
              <a:r>
                <a:rPr lang="ko-KR" altLang="en-US" sz="20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  <a:t>서비스 개발을 지원하는 에뮬레이터</a:t>
              </a:r>
              <a:endPara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393090" y="6820549"/>
              <a:ext cx="3931548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3000" b="1" dirty="0" err="1" smtClean="0"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  <a:t>Beanviser</a:t>
              </a:r>
              <a:endParaRPr lang="en-US" altLang="ko-KR" sz="3000" b="1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endParaRPr>
            </a:p>
            <a:p>
              <a:pPr marL="342900" indent="-342900" algn="r"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  <a:t>퍼포먼스</a:t>
              </a:r>
              <a:r>
                <a:rPr lang="ko-KR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  <a:t> 측정 및 </a:t>
              </a:r>
              <a: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  <a:t/>
              </a:r>
              <a:br>
                <a:rPr lang="en-US" altLang="ko-KR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</a:br>
              <a:r>
                <a:rPr lang="ko-KR" altLang="en-US" sz="200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  <a:t>진단 </a:t>
              </a:r>
              <a:r>
                <a:rPr lang="ko-KR" altLang="en-US" sz="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G스마트체2.0 Regular" panose="020B0600000101010101" pitchFamily="50" charset="-127"/>
                  <a:ea typeface="LG스마트체2.0 Regular" panose="020B0600000101010101" pitchFamily="50" charset="-127"/>
                </a:rPr>
                <a:t>도구</a:t>
              </a:r>
              <a:endPara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7001902" y="6115466"/>
              <a:ext cx="4381200" cy="2545200"/>
            </a:xfrm>
            <a:prstGeom prst="roundRect">
              <a:avLst/>
            </a:prstGeom>
            <a:noFill/>
            <a:ln w="3175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12168264" y="3113196"/>
              <a:ext cx="4381200" cy="2545200"/>
            </a:xfrm>
            <a:prstGeom prst="roundRect">
              <a:avLst/>
            </a:prstGeom>
            <a:noFill/>
            <a:ln w="3175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12168264" y="6078864"/>
              <a:ext cx="4381200" cy="2545200"/>
            </a:xfrm>
            <a:prstGeom prst="roundRect">
              <a:avLst/>
            </a:prstGeom>
            <a:noFill/>
            <a:ln w="31750">
              <a:solidFill>
                <a:srgbClr val="C0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10462314" y="4669125"/>
              <a:ext cx="2641580" cy="2641580"/>
            </a:xfrm>
            <a:prstGeom prst="ellipse">
              <a:avLst/>
            </a:prstGeom>
            <a:solidFill>
              <a:srgbClr val="A500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err="1" smtClean="0">
                  <a:latin typeface="LG스마트체 SemiBold" panose="020B0600000101010101" pitchFamily="50" charset="-127"/>
                  <a:ea typeface="LG스마트체 SemiBold" panose="020B0600000101010101" pitchFamily="50" charset="-127"/>
                </a:rPr>
                <a:t>webOS</a:t>
              </a:r>
              <a:r>
                <a:rPr lang="en-US" altLang="ko-KR" sz="4000" dirty="0" smtClean="0">
                  <a:latin typeface="LG스마트체 SemiBold" panose="020B0600000101010101" pitchFamily="50" charset="-127"/>
                  <a:ea typeface="LG스마트체 SemiBold" panose="020B0600000101010101" pitchFamily="50" charset="-127"/>
                </a:rPr>
                <a:t> SDK</a:t>
              </a:r>
              <a:endParaRPr lang="ko-KR" altLang="en-US" sz="4000">
                <a:latin typeface="LG스마트체 SemiBold" panose="020B0600000101010101" pitchFamily="50" charset="-127"/>
                <a:ea typeface="LG스마트체 Semi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3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sz="4800" dirty="0" smtClean="0"/>
              <a:t>Enact</a:t>
            </a:r>
            <a:endParaRPr lang="ko-KR" altLang="en-US" sz="48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10260036" cy="5563500"/>
            <a:chOff x="3129075" y="1486748"/>
            <a:chExt cx="10260036" cy="5563500"/>
          </a:xfrm>
        </p:grpSpPr>
        <p:grpSp>
          <p:nvGrpSpPr>
            <p:cNvPr id="16" name="그룹 15"/>
            <p:cNvGrpSpPr/>
            <p:nvPr/>
          </p:nvGrpSpPr>
          <p:grpSpPr>
            <a:xfrm>
              <a:off x="3129075" y="1486748"/>
              <a:ext cx="9115176" cy="4292441"/>
              <a:chOff x="3129075" y="1643504"/>
              <a:chExt cx="9115176" cy="4292441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129075" y="1643504"/>
                <a:ext cx="4010869" cy="446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300" b="1" dirty="0" smtClean="0">
                    <a:solidFill>
                      <a:srgbClr val="A500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| </a:t>
                </a:r>
                <a:r>
                  <a:rPr lang="en-US" altLang="ko-KR" sz="2300" b="1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Enact Framework</a:t>
                </a:r>
                <a:endParaRPr lang="ko-KR" altLang="en-US" sz="23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354356" y="2150293"/>
                <a:ext cx="8889895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설치하기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npm install –g @enact/cli </a:t>
                </a:r>
                <a:r>
                  <a:rPr lang="ko-KR" altLang="en-US" sz="200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명령으로 설치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Enact </a:t>
                </a:r>
                <a:r>
                  <a:rPr lang="ko-KR" altLang="en-US" sz="200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삭제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npm uninstall –g @enact/cli </a:t>
                </a:r>
                <a:r>
                  <a:rPr lang="ko-KR" altLang="en-US" sz="200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명령으로 삭제</a:t>
                </a: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7075" y="3082557"/>
              <a:ext cx="9192036" cy="109114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39875" y="5348740"/>
              <a:ext cx="9049896" cy="17015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43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sz="4800" dirty="0" smtClean="0"/>
              <a:t>Enact</a:t>
            </a:r>
            <a:endParaRPr lang="ko-KR" altLang="en-US" sz="48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270266" cy="6687450"/>
            <a:chOff x="3129075" y="1486748"/>
            <a:chExt cx="9270266" cy="6687450"/>
          </a:xfrm>
        </p:grpSpPr>
        <p:grpSp>
          <p:nvGrpSpPr>
            <p:cNvPr id="16" name="그룹 15"/>
            <p:cNvGrpSpPr/>
            <p:nvPr/>
          </p:nvGrpSpPr>
          <p:grpSpPr>
            <a:xfrm>
              <a:off x="3129075" y="1486748"/>
              <a:ext cx="9115176" cy="5165628"/>
              <a:chOff x="3129075" y="1643504"/>
              <a:chExt cx="9115176" cy="5165628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3129075" y="1643504"/>
                <a:ext cx="4010869" cy="446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300" b="1" dirty="0" smtClean="0">
                    <a:solidFill>
                      <a:srgbClr val="A500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| </a:t>
                </a:r>
                <a:r>
                  <a:rPr lang="en-US" altLang="ko-KR" sz="2300" b="1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Enact </a:t>
                </a:r>
                <a:r>
                  <a:rPr lang="ko-KR" altLang="en-US" sz="2300" b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앱 실행</a:t>
                </a:r>
                <a:endParaRPr lang="ko-KR" altLang="en-US" sz="23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3354356" y="2150293"/>
                <a:ext cx="8889895" cy="46588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err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webOS</a:t>
                </a:r>
                <a:r>
                  <a:rPr lang="ko-KR" altLang="en-US" sz="200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  <a:r>
                  <a:rPr lang="ko-KR" altLang="en-US" sz="200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최적화 템플릿 설치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e</a:t>
                </a: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nact template install @enact/template-</a:t>
                </a:r>
                <a:r>
                  <a:rPr lang="en-US" altLang="ko-KR" sz="2000" dirty="0" err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webostv</a:t>
                </a: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  <a:r>
                  <a:rPr lang="ko-KR" altLang="en-US" sz="200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명령으로 설치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err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webOS</a:t>
                </a: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  <a:r>
                  <a:rPr lang="ko-KR" altLang="en-US" sz="200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템플릿 기반 프로젝트 생성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enact create –t </a:t>
                </a:r>
                <a:r>
                  <a:rPr lang="en-US" altLang="ko-KR" sz="2000" dirty="0" err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webostv</a:t>
                </a: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&lt;directory&gt;</a:t>
                </a:r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8025" y="3040223"/>
              <a:ext cx="8169564" cy="238019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8024" y="6681941"/>
              <a:ext cx="8221317" cy="1492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74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sz="4800" dirty="0" smtClean="0"/>
              <a:t>Enact</a:t>
            </a:r>
            <a:endParaRPr lang="ko-KR" altLang="en-US" sz="48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6401700"/>
            <a:chOff x="3129075" y="1486748"/>
            <a:chExt cx="9115176" cy="6401700"/>
          </a:xfrm>
        </p:grpSpPr>
        <p:grpSp>
          <p:nvGrpSpPr>
            <p:cNvPr id="16" name="그룹 15"/>
            <p:cNvGrpSpPr/>
            <p:nvPr/>
          </p:nvGrpSpPr>
          <p:grpSpPr>
            <a:xfrm>
              <a:off x="3129075" y="1486748"/>
              <a:ext cx="9115176" cy="3780634"/>
              <a:chOff x="3129075" y="1643504"/>
              <a:chExt cx="9115176" cy="3780634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129075" y="1643504"/>
                <a:ext cx="4010869" cy="446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300" b="1" dirty="0" smtClean="0">
                    <a:solidFill>
                      <a:srgbClr val="A500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| </a:t>
                </a:r>
                <a:r>
                  <a:rPr lang="en-US" altLang="ko-KR" sz="2300" b="1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Enact – </a:t>
                </a:r>
                <a:r>
                  <a:rPr lang="en-US" altLang="ko-KR" sz="2300" b="1" dirty="0" err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webOS</a:t>
                </a:r>
                <a:r>
                  <a:rPr lang="en-US" altLang="ko-KR" sz="2300" b="1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  <a:r>
                  <a:rPr lang="ko-KR" altLang="en-US" sz="2300" b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템플릿</a:t>
                </a:r>
                <a:endParaRPr lang="ko-KR" altLang="en-US" sz="23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354356" y="2150293"/>
                <a:ext cx="8889895" cy="3273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 err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디렉토리</a:t>
                </a: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구성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6649" y="2652959"/>
              <a:ext cx="6894031" cy="52354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876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sz="4800" dirty="0" smtClean="0"/>
              <a:t>Enact</a:t>
            </a:r>
            <a:endParaRPr lang="ko-KR" altLang="en-US" sz="48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115176" cy="6149977"/>
            <a:chOff x="3129075" y="1486748"/>
            <a:chExt cx="9115176" cy="6149977"/>
          </a:xfrm>
        </p:grpSpPr>
        <p:grpSp>
          <p:nvGrpSpPr>
            <p:cNvPr id="16" name="그룹 15"/>
            <p:cNvGrpSpPr/>
            <p:nvPr/>
          </p:nvGrpSpPr>
          <p:grpSpPr>
            <a:xfrm>
              <a:off x="3129075" y="1486748"/>
              <a:ext cx="9115176" cy="4292441"/>
              <a:chOff x="3129075" y="1643504"/>
              <a:chExt cx="9115176" cy="4292441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129075" y="1643504"/>
                <a:ext cx="4010869" cy="446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300" b="1" dirty="0" smtClean="0">
                    <a:solidFill>
                      <a:srgbClr val="A500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| </a:t>
                </a:r>
                <a:r>
                  <a:rPr lang="en-US" altLang="ko-KR" sz="2300" b="1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Enact </a:t>
                </a:r>
                <a:r>
                  <a:rPr lang="ko-KR" altLang="en-US" sz="2300" b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앱 실행</a:t>
                </a:r>
                <a:endParaRPr lang="ko-KR" altLang="en-US" sz="23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354356" y="2150293"/>
                <a:ext cx="8889895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브라우저에서 실행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n</a:t>
                </a: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pm run serve </a:t>
                </a:r>
                <a:r>
                  <a:rPr lang="ko-KR" altLang="en-US" sz="200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명령으로 실행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7075" y="3150185"/>
              <a:ext cx="7386376" cy="44865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2860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sz="4800" dirty="0" smtClean="0"/>
              <a:t>Enact</a:t>
            </a:r>
            <a:endParaRPr lang="ko-KR" altLang="en-US" sz="48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6552000" y="2628000"/>
            <a:ext cx="9400982" cy="4292441"/>
            <a:chOff x="3129075" y="1486748"/>
            <a:chExt cx="9400982" cy="4292441"/>
          </a:xfrm>
        </p:grpSpPr>
        <p:grpSp>
          <p:nvGrpSpPr>
            <p:cNvPr id="16" name="그룹 15"/>
            <p:cNvGrpSpPr/>
            <p:nvPr/>
          </p:nvGrpSpPr>
          <p:grpSpPr>
            <a:xfrm>
              <a:off x="3129075" y="1486748"/>
              <a:ext cx="9115176" cy="4292441"/>
              <a:chOff x="3129075" y="1643504"/>
              <a:chExt cx="9115176" cy="4292441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3129075" y="1643504"/>
                <a:ext cx="4010869" cy="446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300" b="1" dirty="0" smtClean="0">
                    <a:solidFill>
                      <a:srgbClr val="A500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| </a:t>
                </a:r>
                <a:r>
                  <a:rPr lang="en-US" altLang="ko-KR" sz="2300" b="1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Enact </a:t>
                </a:r>
                <a:r>
                  <a:rPr lang="ko-KR" altLang="en-US" sz="2300" b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앱 실행</a:t>
                </a:r>
                <a:endParaRPr lang="ko-KR" altLang="en-US" sz="23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3354356" y="2150293"/>
                <a:ext cx="8889895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브라우저에서 실행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브라우저에서 실행한 결과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</p:grp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7074" y="3087847"/>
              <a:ext cx="8332983" cy="2691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93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sz="4800" dirty="0" smtClean="0"/>
              <a:t>Enact</a:t>
            </a:r>
            <a:endParaRPr lang="ko-KR" altLang="en-US" sz="48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552000" y="2628000"/>
            <a:ext cx="9122980" cy="5417636"/>
            <a:chOff x="3129075" y="1486748"/>
            <a:chExt cx="9122980" cy="5417636"/>
          </a:xfrm>
        </p:grpSpPr>
        <p:grpSp>
          <p:nvGrpSpPr>
            <p:cNvPr id="15" name="그룹 14"/>
            <p:cNvGrpSpPr/>
            <p:nvPr/>
          </p:nvGrpSpPr>
          <p:grpSpPr>
            <a:xfrm>
              <a:off x="3129075" y="1486748"/>
              <a:ext cx="9115176" cy="4242299"/>
              <a:chOff x="3129075" y="1643504"/>
              <a:chExt cx="9115176" cy="4242299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129075" y="1643504"/>
                <a:ext cx="4010869" cy="446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300" b="1" dirty="0" smtClean="0">
                    <a:solidFill>
                      <a:srgbClr val="A500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| </a:t>
                </a:r>
                <a:r>
                  <a:rPr lang="en-US" altLang="ko-KR" sz="2300" b="1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Enact </a:t>
                </a:r>
                <a:r>
                  <a:rPr lang="ko-KR" altLang="en-US" sz="2300" b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앱 배포</a:t>
                </a:r>
                <a:endParaRPr lang="ko-KR" altLang="en-US" sz="23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3354356" y="2150293"/>
                <a:ext cx="8889895" cy="3735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Enact </a:t>
                </a:r>
                <a:r>
                  <a:rPr lang="ko-KR" altLang="en-US" sz="200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프로젝트 빌드하기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npm run pack -p </a:t>
                </a:r>
                <a:r>
                  <a:rPr lang="ko-KR" altLang="en-US" sz="200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명령으로 빌드 및 패키지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</p:grp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6124" y="3087847"/>
              <a:ext cx="8035931" cy="3816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6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en-US" altLang="ko-KR" sz="4800" dirty="0" smtClean="0"/>
              <a:t>Enact</a:t>
            </a:r>
            <a:endParaRPr lang="ko-KR" altLang="en-US" sz="48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552000" y="2628000"/>
            <a:ext cx="9975112" cy="4292441"/>
            <a:chOff x="3129075" y="1486748"/>
            <a:chExt cx="9975112" cy="4292441"/>
          </a:xfrm>
        </p:grpSpPr>
        <p:grpSp>
          <p:nvGrpSpPr>
            <p:cNvPr id="15" name="그룹 14"/>
            <p:cNvGrpSpPr/>
            <p:nvPr/>
          </p:nvGrpSpPr>
          <p:grpSpPr>
            <a:xfrm>
              <a:off x="3129075" y="1486748"/>
              <a:ext cx="9115176" cy="4292441"/>
              <a:chOff x="3129075" y="1643504"/>
              <a:chExt cx="9115176" cy="4292441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3129075" y="1643504"/>
                <a:ext cx="4010869" cy="446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2300" b="1" dirty="0" smtClean="0">
                    <a:solidFill>
                      <a:srgbClr val="A50034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| </a:t>
                </a:r>
                <a:r>
                  <a:rPr lang="en-US" altLang="ko-KR" sz="2300" b="1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Enact </a:t>
                </a:r>
                <a:r>
                  <a:rPr lang="ko-KR" altLang="en-US" sz="2300" b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앱 배포</a:t>
                </a:r>
                <a:endParaRPr lang="ko-KR" altLang="en-US" sz="2300" b="1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3354356" y="2150293"/>
                <a:ext cx="8889895" cy="37856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Enact – </a:t>
                </a:r>
                <a:r>
                  <a:rPr lang="en-US" altLang="ko-KR" sz="2000" dirty="0" err="1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dist</a:t>
                </a: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 </a:t>
                </a:r>
                <a:r>
                  <a:rPr lang="ko-KR" altLang="en-US" sz="200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디렉토리 구조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npm run pack -p </a:t>
                </a:r>
                <a:r>
                  <a:rPr lang="ko-KR" altLang="en-US" sz="2000" smtClean="0">
                    <a:latin typeface="LG스마트체 Regular" panose="020B0600000101010101" pitchFamily="50" charset="-127"/>
                    <a:ea typeface="LG스마트체 Regular" panose="020B0600000101010101" pitchFamily="50" charset="-127"/>
                  </a:rPr>
                  <a:t>명령으로 빌드 및 패키지</a:t>
                </a: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endParaRPr>
              </a:p>
            </p:txBody>
          </p:sp>
        </p:grp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7074" y="3122138"/>
              <a:ext cx="8907113" cy="15735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808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690638">
            <a:off x="654494" y="-1142016"/>
            <a:ext cx="4419788" cy="12571033"/>
            <a:chOff x="0" y="0"/>
            <a:chExt cx="1164059" cy="33108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4059" cy="3310889"/>
            </a:xfrm>
            <a:custGeom>
              <a:avLst/>
              <a:gdLst/>
              <a:ahLst/>
              <a:cxnLst/>
              <a:rect l="l" t="t" r="r" b="b"/>
              <a:pathLst>
                <a:path w="1164059" h="3310889">
                  <a:moveTo>
                    <a:pt x="0" y="0"/>
                  </a:moveTo>
                  <a:lnTo>
                    <a:pt x="1164059" y="0"/>
                  </a:lnTo>
                  <a:lnTo>
                    <a:pt x="1164059" y="3310889"/>
                  </a:lnTo>
                  <a:lnTo>
                    <a:pt x="0" y="33108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64059" cy="3348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1510385"/>
            <a:ext cx="1028700" cy="3315980"/>
            <a:chOff x="0" y="0"/>
            <a:chExt cx="270933" cy="8733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73344"/>
            </a:xfrm>
            <a:custGeom>
              <a:avLst/>
              <a:gdLst/>
              <a:ahLst/>
              <a:cxnLst/>
              <a:rect l="l" t="t" r="r" b="b"/>
              <a:pathLst>
                <a:path w="270933" h="873344">
                  <a:moveTo>
                    <a:pt x="0" y="0"/>
                  </a:moveTo>
                  <a:lnTo>
                    <a:pt x="270933" y="0"/>
                  </a:lnTo>
                  <a:lnTo>
                    <a:pt x="270933" y="873344"/>
                  </a:lnTo>
                  <a:lnTo>
                    <a:pt x="0" y="87334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911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637160" y="4200009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79"/>
                </a:lnTo>
                <a:lnTo>
                  <a:pt x="0" y="2729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92475" y="3238040"/>
            <a:ext cx="7593140" cy="5315198"/>
          </a:xfrm>
          <a:custGeom>
            <a:avLst/>
            <a:gdLst/>
            <a:ahLst/>
            <a:cxnLst/>
            <a:rect l="l" t="t" r="r" b="b"/>
            <a:pathLst>
              <a:path w="7593140" h="5315198">
                <a:moveTo>
                  <a:pt x="0" y="0"/>
                </a:moveTo>
                <a:lnTo>
                  <a:pt x="7593140" y="0"/>
                </a:lnTo>
                <a:lnTo>
                  <a:pt x="7593140" y="5315199"/>
                </a:lnTo>
                <a:lnTo>
                  <a:pt x="0" y="5315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490515" y="2164333"/>
            <a:ext cx="7039769" cy="1755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670"/>
              </a:lnSpc>
            </a:pPr>
            <a:r>
              <a:rPr lang="en-US" sz="10478" dirty="0" smtClean="0">
                <a:solidFill>
                  <a:srgbClr val="C00000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Question</a:t>
            </a:r>
            <a:endParaRPr lang="en-US" sz="10478" dirty="0">
              <a:solidFill>
                <a:srgbClr val="C00000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17" name="AutoShape 17"/>
          <p:cNvSpPr/>
          <p:nvPr/>
        </p:nvSpPr>
        <p:spPr>
          <a:xfrm rot="3487">
            <a:off x="792492" y="8510376"/>
            <a:ext cx="9389421" cy="0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ko-KR" altLang="en-US" dirty="0"/>
              <a:t>이미지 </a:t>
            </a:r>
            <a:r>
              <a:rPr lang="ko-KR" altLang="en-US" dirty="0" err="1"/>
              <a:t>빌드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552000" y="2628000"/>
            <a:ext cx="4010869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3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23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설치 준비</a:t>
            </a:r>
            <a:endParaRPr lang="ko-KR" altLang="en-US" sz="23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737885" y="3028110"/>
            <a:ext cx="7956069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git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windows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4"/>
              </a:rPr>
              <a:t>https://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4"/>
              </a:rPr>
              <a:t>git-scm.com/downloads/win</a:t>
            </a:r>
            <a:endParaRPr lang="en-US" altLang="ko-KR" sz="20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&gt;2.45.2 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버전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Node.JS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5"/>
              </a:rPr>
              <a:t>https://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5"/>
              </a:rPr>
              <a:t>nodejs.org/download/release/v16.20.2/</a:t>
            </a:r>
            <a:endParaRPr lang="en-US" altLang="ko-KR" sz="20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node-v16.20.2-x64.msi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VirtualBox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설치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6"/>
              </a:rPr>
              <a:t>https://www.virtualbox.org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6"/>
              </a:rPr>
              <a:t>/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빈바이저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다운로드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7"/>
              </a:rPr>
              <a:t>https://www.webosose.org/docs/tools/sdk/sdk-download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7"/>
              </a:rPr>
              <a:t>/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beanviser-win64-2.0.7.zip</a:t>
            </a:r>
            <a:endParaRPr lang="en-US" altLang="ko-KR" sz="2000" b="1" dirty="0">
              <a:solidFill>
                <a:srgbClr val="FF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webOS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OSE 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2.26.0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다운로드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8"/>
              </a:rPr>
              <a:t>https://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8"/>
              </a:rPr>
              <a:t>github.com/webosose/build-webos/releases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webos-ose-2-26-0-raspberrypi4-64.tar.bz2	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webos-ose-2-26-0-qemux86-64.tar.bz2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491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이등변 삼각형 13"/>
          <p:cNvSpPr/>
          <p:nvPr/>
        </p:nvSpPr>
        <p:spPr>
          <a:xfrm>
            <a:off x="0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00" y="1036800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50018" y="3467100"/>
            <a:ext cx="411934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5000">
                <a:latin typeface="LG스마트체2.0 SemiBold" panose="020B0600000101010101" pitchFamily="50" charset="-127"/>
                <a:ea typeface="LG스마트체2.0 SemiBold" panose="020B0600000101010101" pitchFamily="50" charset="-127"/>
              </a:defRPr>
            </a:lvl1pPr>
          </a:lstStyle>
          <a:p>
            <a:r>
              <a:rPr lang="ko-KR" altLang="en-US" dirty="0"/>
              <a:t>개발 환경</a:t>
            </a:r>
            <a:endParaRPr lang="en-US" altLang="ko-KR" dirty="0"/>
          </a:p>
          <a:p>
            <a:r>
              <a:rPr lang="en-US" altLang="ko-KR" dirty="0"/>
              <a:t>- </a:t>
            </a:r>
          </a:p>
          <a:p>
            <a:r>
              <a:rPr lang="ko-KR" altLang="en-US" dirty="0" smtClean="0"/>
              <a:t>에뮬레이터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62660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대상 기기 준비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8704421" y="967773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플랫폼 이미지 </a:t>
            </a:r>
            <a:r>
              <a:rPr lang="ko-KR" altLang="en-US" dirty="0" err="1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4" name="갈매기형 수장 3"/>
          <p:cNvSpPr/>
          <p:nvPr/>
        </p:nvSpPr>
        <p:spPr>
          <a:xfrm>
            <a:off x="8382000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11140315" y="969465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빌드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이미지 </a:t>
            </a:r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플래쉬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10817894" y="1212133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13576209" y="967773"/>
            <a:ext cx="1963579" cy="9906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개발 </a:t>
            </a:r>
            <a:endParaRPr lang="en-US" altLang="ko-KR" dirty="0">
              <a:solidFill>
                <a:schemeClr val="tx1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환경 설정</a:t>
            </a:r>
          </a:p>
        </p:txBody>
      </p:sp>
      <p:sp>
        <p:nvSpPr>
          <p:cNvPr id="34" name="갈매기형 수장 33"/>
          <p:cNvSpPr/>
          <p:nvPr/>
        </p:nvSpPr>
        <p:spPr>
          <a:xfrm>
            <a:off x="13253788" y="1210441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6019621" y="952500"/>
            <a:ext cx="1963579" cy="990600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앱</a:t>
            </a:r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 제작</a:t>
            </a:r>
            <a:endParaRPr lang="ko-KR" altLang="en-US" dirty="0">
              <a:solidFill>
                <a:schemeClr val="bg1">
                  <a:lumMod val="85000"/>
                </a:schemeClr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sp>
        <p:nvSpPr>
          <p:cNvPr id="36" name="갈매기형 수장 35"/>
          <p:cNvSpPr/>
          <p:nvPr/>
        </p:nvSpPr>
        <p:spPr>
          <a:xfrm>
            <a:off x="15697200" y="1195168"/>
            <a:ext cx="197145" cy="470029"/>
          </a:xfrm>
          <a:prstGeom prst="chevr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552000" y="2628000"/>
            <a:ext cx="9115176" cy="5215770"/>
            <a:chOff x="6424612" y="3695700"/>
            <a:chExt cx="9115176" cy="5215770"/>
          </a:xfrm>
        </p:grpSpPr>
        <p:sp>
          <p:nvSpPr>
            <p:cNvPr id="17" name="직사각형 16"/>
            <p:cNvSpPr/>
            <p:nvPr/>
          </p:nvSpPr>
          <p:spPr>
            <a:xfrm>
              <a:off x="6424612" y="3695700"/>
              <a:ext cx="6551894" cy="4462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300" b="1" dirty="0" smtClean="0">
                  <a:solidFill>
                    <a:srgbClr val="A5003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|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에뮬레이터 주요 기능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/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요구사항 </a:t>
              </a:r>
              <a:r>
                <a:rPr lang="en-US" altLang="ko-KR" sz="2300" b="1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/ </a:t>
              </a:r>
              <a:r>
                <a:rPr lang="ko-KR" altLang="en-US" sz="2300" b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지원 버전</a:t>
              </a:r>
              <a:endParaRPr lang="ko-KR" altLang="en-US" sz="23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649893" y="4202489"/>
              <a:ext cx="8889895" cy="47089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주요 기능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err="1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VirtualBox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20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기반 에뮬레이터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라즈베리</a:t>
              </a: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파이 실물 기기 없이도 플랫폼 주요 기능을 에뮬레이션 할 수 있음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호스트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PC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의 </a:t>
              </a:r>
              <a:r>
                <a:rPr lang="ko-KR" altLang="en-US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그래픽 하드웨어 가속 기능을 에뮬레이터에서 사용할 수 있도록 지원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err="1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앱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/</a:t>
              </a:r>
              <a:r>
                <a:rPr lang="ko-KR" altLang="en-US" sz="20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서비스 개발에 활용할 수 있도록 에뮬레이터 환경에서 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CLI </a:t>
              </a:r>
              <a:r>
                <a:rPr lang="ko-KR" altLang="en-US" sz="20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호환성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지원</a:t>
              </a:r>
              <a:endPara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요구사항 및 지원 버전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 err="1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VirtualBox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en-US" altLang="ko-KR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v7.0.14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r>
                <a:rPr lang="ko-KR" altLang="en-US" sz="20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버전 설치</a:t>
              </a: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시스템 </a:t>
              </a:r>
              <a:r>
                <a:rPr lang="ko-KR" altLang="en-US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메모리 </a:t>
              </a: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8GB </a:t>
              </a:r>
              <a:r>
                <a:rPr lang="ko-KR" altLang="en-US" sz="200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이상 </a:t>
              </a:r>
              <a:r>
                <a:rPr lang="ko-KR" altLang="en-US" sz="2000" smtClean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확보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 dirty="0"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 </a:t>
              </a:r>
              <a:endPara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</p:grp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07360"/>
              </p:ext>
            </p:extLst>
          </p:nvPr>
        </p:nvGraphicFramePr>
        <p:xfrm>
          <a:off x="7665333" y="7354637"/>
          <a:ext cx="7874454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4818"/>
                <a:gridCol w="2624818"/>
                <a:gridCol w="2624818"/>
              </a:tblGrid>
              <a:tr h="2198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Ubuntu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baseline="0" smtClean="0"/>
                        <a:t>리눅스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err="1" smtClean="0"/>
                        <a:t>MacOS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Windows</a:t>
                      </a:r>
                      <a:endParaRPr lang="ko-KR" altLang="en-US" sz="2000"/>
                    </a:p>
                  </a:txBody>
                  <a:tcPr/>
                </a:tc>
              </a:tr>
              <a:tr h="379453">
                <a:tc>
                  <a:txBody>
                    <a:bodyPr/>
                    <a:lstStyle/>
                    <a:p>
                      <a:r>
                        <a:rPr lang="en-US" altLang="ko-KR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16.04 LTS (64-bit)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macOS</a:t>
                      </a:r>
                      <a:r>
                        <a:rPr lang="en-US" altLang="ko-KR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Sierra </a:t>
                      </a:r>
                      <a:br>
                        <a:rPr lang="en-US" altLang="ko-KR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10.12 </a:t>
                      </a:r>
                      <a:r>
                        <a:rPr lang="ko-KR" altLang="en-US" sz="2000" b="0" i="0" u="none" strike="noStrike" kern="1200" baseline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이상 버전 </a:t>
                      </a:r>
                      <a:r>
                        <a:rPr lang="en-US" altLang="ko-KR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(64-bit)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Windows 7 (64-bit) </a:t>
                      </a:r>
                    </a:p>
                    <a:p>
                      <a:pPr latinLnBrk="1"/>
                      <a:endParaRPr lang="ko-KR" altLang="en-US" sz="2000"/>
                    </a:p>
                  </a:txBody>
                  <a:tcPr/>
                </a:tc>
              </a:tr>
              <a:tr h="2198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18.04 LTS (64-bit) </a:t>
                      </a:r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Windows 10 (64-bit) </a:t>
                      </a:r>
                    </a:p>
                  </a:txBody>
                  <a:tcPr/>
                </a:tc>
              </a:tr>
              <a:tr h="2198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20.04 LTS (64-bit)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>
            <a:off x="10668000" y="8821566"/>
            <a:ext cx="1681088" cy="651266"/>
            <a:chOff x="9977350" y="8267821"/>
            <a:chExt cx="1681088" cy="651266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9977350" y="8267821"/>
              <a:ext cx="1681088" cy="65126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1600" dirty="0" smtClean="0"/>
                <a:t>   </a:t>
              </a:r>
              <a:r>
                <a:rPr lang="ko-KR" altLang="en-US" sz="1600" dirty="0" smtClean="0"/>
                <a:t>일부 </a:t>
              </a:r>
              <a:r>
                <a:rPr lang="en-US" altLang="ko-KR" sz="1600" dirty="0" smtClean="0"/>
                <a:t>Mac</a:t>
              </a:r>
              <a:r>
                <a:rPr lang="ko-KR" altLang="en-US" sz="1600" dirty="0" smtClean="0"/>
                <a:t>은 </a:t>
              </a:r>
              <a:endParaRPr lang="en-US" altLang="ko-KR" sz="1600" dirty="0" smtClean="0"/>
            </a:p>
            <a:p>
              <a:pPr algn="r"/>
              <a:r>
                <a:rPr lang="ko-KR" altLang="en-US" sz="1600" dirty="0" smtClean="0"/>
                <a:t>지원하지 않음</a:t>
              </a:r>
              <a:endParaRPr lang="ko-KR" altLang="en-US" sz="1600" dirty="0"/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9002" y="8297070"/>
              <a:ext cx="387116" cy="309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401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15574</TotalTime>
  <Words>3441</Words>
  <Application>Microsoft Office PowerPoint</Application>
  <PresentationFormat>사용자 지정</PresentationFormat>
  <Paragraphs>1262</Paragraphs>
  <Slides>77</Slides>
  <Notes>75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87" baseType="lpstr">
      <vt:lpstr>LG스마트체 Regular</vt:lpstr>
      <vt:lpstr>Consolas</vt:lpstr>
      <vt:lpstr>LG스마트체2.0 SemiBold</vt:lpstr>
      <vt:lpstr>맑은 고딕</vt:lpstr>
      <vt:lpstr>Arial</vt:lpstr>
      <vt:lpstr>LG스마트체 SemiBold</vt:lpstr>
      <vt:lpstr>Calibri</vt:lpstr>
      <vt:lpstr>LG스마트체2.0 Regular</vt:lpstr>
      <vt:lpstr>Impact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Dust Cream Almost Dark Black Pastel Simple Minimalist Illustration All Purpose Presentation Template</dc:title>
  <dc:creator>이동훈/책임연구원/SW공학(연)SW Developer Experience파트(hooniee.lee@lge.com)</dc:creator>
  <cp:lastModifiedBy>이동훈/선임연구원/SW Documentation파트(hooniee.lee@lge.com)</cp:lastModifiedBy>
  <cp:revision>174</cp:revision>
  <dcterms:created xsi:type="dcterms:W3CDTF">2006-08-16T00:00:00Z</dcterms:created>
  <dcterms:modified xsi:type="dcterms:W3CDTF">2024-06-20T06:40:48Z</dcterms:modified>
  <dc:identifier>DAGDOHj-C7E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59f345-fd0b-4b4e-aba2-7c7a20c52995_Enabled">
    <vt:lpwstr>true</vt:lpwstr>
  </property>
  <property fmtid="{D5CDD505-2E9C-101B-9397-08002B2CF9AE}" pid="3" name="MSIP_Label_dd59f345-fd0b-4b4e-aba2-7c7a20c52995_SetDate">
    <vt:lpwstr>2024-06-20T06:40:07Z</vt:lpwstr>
  </property>
  <property fmtid="{D5CDD505-2E9C-101B-9397-08002B2CF9AE}" pid="4" name="MSIP_Label_dd59f345-fd0b-4b4e-aba2-7c7a20c52995_Method">
    <vt:lpwstr>Privileged</vt:lpwstr>
  </property>
  <property fmtid="{D5CDD505-2E9C-101B-9397-08002B2CF9AE}" pid="5" name="MSIP_Label_dd59f345-fd0b-4b4e-aba2-7c7a20c52995_Name">
    <vt:lpwstr>General</vt:lpwstr>
  </property>
  <property fmtid="{D5CDD505-2E9C-101B-9397-08002B2CF9AE}" pid="6" name="MSIP_Label_dd59f345-fd0b-4b4e-aba2-7c7a20c52995_SiteId">
    <vt:lpwstr>5069cde4-642a-45c0-8094-d0c2dec10be3</vt:lpwstr>
  </property>
  <property fmtid="{D5CDD505-2E9C-101B-9397-08002B2CF9AE}" pid="7" name="MSIP_Label_dd59f345-fd0b-4b4e-aba2-7c7a20c52995_ActionId">
    <vt:lpwstr>7e1018a9-46c7-4eca-a72a-c663b4ff2c4d</vt:lpwstr>
  </property>
  <property fmtid="{D5CDD505-2E9C-101B-9397-08002B2CF9AE}" pid="8" name="MSIP_Label_dd59f345-fd0b-4b4e-aba2-7c7a20c52995_ContentBits">
    <vt:lpwstr>0</vt:lpwstr>
  </property>
</Properties>
</file>